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Maven Pro"/>
      <p:regular r:id="rId20"/>
      <p:bold r:id="rId21"/>
    </p:embeddedFont>
    <p:embeddedFont>
      <p:font typeface="Maven Pro Regular"/>
      <p:bold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avenPro-regular.fntdata"/><Relationship Id="rId11" Type="http://schemas.openxmlformats.org/officeDocument/2006/relationships/slide" Target="slides/slide6.xml"/><Relationship Id="rId22" Type="http://schemas.openxmlformats.org/officeDocument/2006/relationships/font" Target="fonts/MavenProRegular-bold.fntdata"/><Relationship Id="rId10" Type="http://schemas.openxmlformats.org/officeDocument/2006/relationships/slide" Target="slides/slide5.xml"/><Relationship Id="rId21" Type="http://schemas.openxmlformats.org/officeDocument/2006/relationships/font" Target="fonts/MavenPr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6c7173ee8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6c7173ee8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a6804d9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a6804d9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a6804d93_0_5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a6804d93_0_5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7a6804d93_0_5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7a6804d93_0_5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6c7cca4dd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6c7cca4dd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6c7cca4dd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6c7cca4dd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6c7cca4dd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6c7cca4dd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47a6804d93_0_5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47a6804d93_0_5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47a6804d93_0_5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47a6804d93_0_5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7b72b69f50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7b72b69f50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47a6804d93_0_5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47a6804d93_0_5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6c7cca4dd6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6c7cca4dd6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7b72b69f5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7b72b69f5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b72b69f50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7b72b69f5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14:flip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51675" y="591350"/>
            <a:ext cx="8330700" cy="1230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神要得着你的心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868500" y="2867800"/>
            <a:ext cx="7026300" cy="15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解决人的问题要从心开始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51675" y="591350"/>
            <a:ext cx="83307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一生的果效是由心发出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536250" y="2400200"/>
            <a:ext cx="8268900" cy="19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箴言4:23【你要保守你心，胜过保守一切，因为一生的果效是由心发出。】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【夫用兵之道，攻心为上，攻城为下，心战为上，兵战为下。】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ctrTitle"/>
          </p:nvPr>
        </p:nvSpPr>
        <p:spPr>
          <a:xfrm>
            <a:off x="351675" y="591350"/>
            <a:ext cx="8330700" cy="651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犯罪也是</a:t>
            </a:r>
            <a:r>
              <a:rPr b="1" lang="en" sz="30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从心裏开始</a:t>
            </a:r>
            <a:endParaRPr b="1" sz="3000">
              <a:solidFill>
                <a:srgbClr val="000000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67" name="Google Shape;67;p15"/>
          <p:cNvSpPr txBox="1"/>
          <p:nvPr/>
        </p:nvSpPr>
        <p:spPr>
          <a:xfrm>
            <a:off x="536250" y="1451600"/>
            <a:ext cx="8268900" cy="318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耶利米书 17:9 【人心比万物都诡诈，坏到极处，谁能识透呢？】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马太福音 15:18-19 【惟独出口的，是从心里发出来的，这才污秽人。 因为从心里发出来的，有恶念、凶杀、奸淫、苟合、偷盗、妄证、谤讟。】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马太福音 6:23【你的眼睛若昏花，全身就黑暗。你里头（心里）的光若黑暗了，那黑暗是何等大呢！”】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ctrTitle"/>
          </p:nvPr>
        </p:nvSpPr>
        <p:spPr>
          <a:xfrm>
            <a:off x="351675" y="591350"/>
            <a:ext cx="8330700" cy="909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latin typeface="Maven Pro"/>
                <a:ea typeface="Maven Pro"/>
                <a:cs typeface="Maven Pro"/>
                <a:sym typeface="Maven Pro"/>
              </a:rPr>
              <a:t>神的国先建立在我们的心里</a:t>
            </a:r>
            <a:endParaRPr b="1" sz="36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73" name="Google Shape;73;p16"/>
          <p:cNvSpPr txBox="1"/>
          <p:nvPr/>
        </p:nvSpPr>
        <p:spPr>
          <a:xfrm>
            <a:off x="536250" y="1612675"/>
            <a:ext cx="8268900" cy="30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以西结书 36:26 【我也要赐给你们一个新心，将新灵放在你们里面，又从你们的肉体中除掉石心，赐给你们肉心。】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耶利米书 31:33-34【耶和华说：“那些日子以后，我与以色列家所立的约乃是这样：我要将我的律法放在他们里面，写在他们心上。..…我要赦免他们的罪孽，不再记念他们的罪恶。这是耶和华说的。”】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ctrTitle"/>
          </p:nvPr>
        </p:nvSpPr>
        <p:spPr>
          <a:xfrm>
            <a:off x="351675" y="591350"/>
            <a:ext cx="8330700" cy="909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>
                <a:latin typeface="Maven Pro"/>
                <a:ea typeface="Maven Pro"/>
                <a:cs typeface="Maven Pro"/>
                <a:sym typeface="Maven Pro"/>
              </a:rPr>
              <a:t>神的国先建立在我们的心里（C）</a:t>
            </a:r>
            <a:endParaRPr b="1" sz="36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79" name="Google Shape;79;p17"/>
          <p:cNvSpPr txBox="1"/>
          <p:nvPr/>
        </p:nvSpPr>
        <p:spPr>
          <a:xfrm>
            <a:off x="536250" y="1500650"/>
            <a:ext cx="8268900" cy="25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路加福音 17:20-21【法利赛人问：“神的国几时来到？”耶稣回答说：“神的国来到不是眼所能见的。 人也不得说：‘看哪，在这里！看哪，在那里！’因为神的国就在你们心里。”】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ctrTitle"/>
          </p:nvPr>
        </p:nvSpPr>
        <p:spPr>
          <a:xfrm>
            <a:off x="351675" y="591350"/>
            <a:ext cx="8330700" cy="2423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武力不能征服人的心，惟有爱才能征服人的心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85" name="Google Shape;85;p18"/>
          <p:cNvSpPr txBox="1"/>
          <p:nvPr/>
        </p:nvSpPr>
        <p:spPr>
          <a:xfrm>
            <a:off x="1040775" y="3728025"/>
            <a:ext cx="6620100" cy="78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改变人的心需要一个奇迹：爱永不失败</a:t>
            </a:r>
            <a:endParaRPr b="1" sz="2400"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ctrTitle"/>
          </p:nvPr>
        </p:nvSpPr>
        <p:spPr>
          <a:xfrm>
            <a:off x="351675" y="345250"/>
            <a:ext cx="8330700" cy="92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Maven Pro Regular"/>
                <a:ea typeface="Maven Pro Regular"/>
                <a:cs typeface="Maven Pro Regular"/>
                <a:sym typeface="Maven Pro Regular"/>
              </a:rPr>
              <a:t>基督用他的爱来赢得人心</a:t>
            </a:r>
            <a:endParaRPr sz="3600">
              <a:latin typeface="Maven Pro Regular"/>
              <a:ea typeface="Maven Pro Regular"/>
              <a:cs typeface="Maven Pro Regular"/>
              <a:sym typeface="Maven Pro Regular"/>
            </a:endParaRPr>
          </a:p>
        </p:txBody>
      </p:sp>
      <p:sp>
        <p:nvSpPr>
          <p:cNvPr id="91" name="Google Shape;91;p19"/>
          <p:cNvSpPr txBox="1"/>
          <p:nvPr/>
        </p:nvSpPr>
        <p:spPr>
          <a:xfrm>
            <a:off x="782375" y="1268050"/>
            <a:ext cx="7899900" cy="359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哥林多前书 13:4-8【爱是恒久忍耐，又有恩慈；爱是不嫉妒；爱是不自夸，不张狂， 不做害羞的事，不求自己的益处，不轻易发怒，不计算人的恶， 不喜欢不义，只喜欢真理； 凡事包容，凡事相信，凡事盼望，凡事忍耐。爱是永不止息。】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以赛亚书 54:10【大山可以挪开，小山可以迁移；但我的慈爱必不离开你；我平安的约也不迁移。这是怜恤你的耶和华说的。】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type="ctrTitle"/>
          </p:nvPr>
        </p:nvSpPr>
        <p:spPr>
          <a:xfrm>
            <a:off x="351675" y="591350"/>
            <a:ext cx="8330700" cy="676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Maven Pro Regular"/>
                <a:ea typeface="Maven Pro Regular"/>
                <a:cs typeface="Maven Pro Regular"/>
                <a:sym typeface="Maven Pro Regular"/>
              </a:rPr>
              <a:t>基督用他的爱来赢得人心（C）</a:t>
            </a:r>
            <a:endParaRPr sz="3600">
              <a:latin typeface="Maven Pro Regular"/>
              <a:ea typeface="Maven Pro Regular"/>
              <a:cs typeface="Maven Pro Regular"/>
              <a:sym typeface="Maven Pro Regular"/>
            </a:endParaRPr>
          </a:p>
        </p:txBody>
      </p:sp>
      <p:sp>
        <p:nvSpPr>
          <p:cNvPr id="97" name="Google Shape;97;p20"/>
          <p:cNvSpPr txBox="1"/>
          <p:nvPr/>
        </p:nvSpPr>
        <p:spPr>
          <a:xfrm>
            <a:off x="634700" y="1340850"/>
            <a:ext cx="7887300" cy="35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马太福音 5:44-46【只是我告诉你们，要爱你们的仇敌，为那逼迫你们的祷告。 这样就可以作你们天父的儿子；因为他叫日头照好人，也照歹人；降雨给义人，也给不义的人。 你们若单爱那爱你们的人，有什么赏赐呢？就是税吏不也是这样行吗？】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罗马书 5:7-8【为义人死，是少有的；为仁人死，或者有敢做的。 惟有基督在我们还作罪人的时候为我们死，神的爱就在此向我们显明了。】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 txBox="1"/>
          <p:nvPr>
            <p:ph type="ctrTitle"/>
          </p:nvPr>
        </p:nvSpPr>
        <p:spPr>
          <a:xfrm>
            <a:off x="351675" y="591350"/>
            <a:ext cx="8330700" cy="1058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Maven Pro Regular"/>
                <a:ea typeface="Maven Pro Regular"/>
                <a:cs typeface="Maven Pro Regular"/>
                <a:sym typeface="Maven Pro Regular"/>
              </a:rPr>
              <a:t>基督用他的爱来赢得人心（C1）</a:t>
            </a:r>
            <a:endParaRPr sz="3600">
              <a:latin typeface="Maven Pro Regular"/>
              <a:ea typeface="Maven Pro Regular"/>
              <a:cs typeface="Maven Pro Regular"/>
              <a:sym typeface="Maven Pro Regular"/>
            </a:endParaRPr>
          </a:p>
        </p:txBody>
      </p:sp>
      <p:sp>
        <p:nvSpPr>
          <p:cNvPr id="103" name="Google Shape;103;p21"/>
          <p:cNvSpPr txBox="1"/>
          <p:nvPr/>
        </p:nvSpPr>
        <p:spPr>
          <a:xfrm>
            <a:off x="634700" y="1834175"/>
            <a:ext cx="7887300" cy="302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马太福音 22:37-39【耶稣对他说：“你要尽心、尽性、尽意爱主－你的　神。 这是诫命中的第一，且是最大的。 其次也相仿，就是要爱人如己。】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202124"/>
                </a:solidFill>
                <a:highlight>
                  <a:srgbClr val="FFFFFF"/>
                </a:highlight>
                <a:latin typeface="Maven Pro"/>
                <a:ea typeface="Maven Pro"/>
                <a:cs typeface="Maven Pro"/>
                <a:sym typeface="Maven Pro"/>
              </a:rPr>
              <a:t>罗马书 12:9-11【爱人不可虚假。恶，要厌恶；善，要亲近。 爱弟兄，要彼此亲热；恭敬人，要彼此推让。 殷勤，不可懒惰；要心里火热，常常服侍主。】</a:t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202124"/>
              </a:solidFill>
              <a:highlight>
                <a:srgbClr val="FFFFFF"/>
              </a:highlight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/>
          <p:nvPr>
            <p:ph type="ctrTitle"/>
          </p:nvPr>
        </p:nvSpPr>
        <p:spPr>
          <a:xfrm>
            <a:off x="685800" y="591350"/>
            <a:ext cx="7772400" cy="836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父神差遣圣灵住在信徒心里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09" name="Google Shape;109;p22"/>
          <p:cNvSpPr txBox="1"/>
          <p:nvPr>
            <p:ph idx="1" type="subTitle"/>
          </p:nvPr>
        </p:nvSpPr>
        <p:spPr>
          <a:xfrm>
            <a:off x="462425" y="1686500"/>
            <a:ext cx="8256600" cy="26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约翰福音 14:16【我要求父，父就另外赐给你们一位保惠师（训慰师），叫他永远与你们同在】</a:t>
            </a:r>
            <a:endParaRPr b="1" sz="2400">
              <a:solidFill>
                <a:srgbClr val="FF0000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约翰福音 16:13b【只等真理的圣灵来了，他要引导你们明白（进入）一切的真理；】</a:t>
            </a:r>
            <a:endParaRPr b="1" sz="2400">
              <a:solidFill>
                <a:srgbClr val="000000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ctrTitle"/>
          </p:nvPr>
        </p:nvSpPr>
        <p:spPr>
          <a:xfrm>
            <a:off x="277850" y="430225"/>
            <a:ext cx="8441100" cy="89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父差圣灵住在信徒心里（</a:t>
            </a: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C）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15" name="Google Shape;115;p23"/>
          <p:cNvSpPr txBox="1"/>
          <p:nvPr>
            <p:ph idx="1" type="subTitle"/>
          </p:nvPr>
        </p:nvSpPr>
        <p:spPr>
          <a:xfrm>
            <a:off x="462425" y="1734550"/>
            <a:ext cx="8256600" cy="308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加拉太书 5:22-23【圣灵所结的果子，就是仁爱、喜乐、和平、忍耐、恩慈、良善、信实、 温柔、节制。这样的事没有律法禁止。】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Maven Pro"/>
                <a:ea typeface="Maven Pro"/>
                <a:cs typeface="Maven Pro"/>
                <a:sym typeface="Maven Pro"/>
              </a:rPr>
              <a:t>罗马书 8:13-14【你们若顺从肉体活着，必要死；若靠着圣灵治死身体的恶行，必要活着。 因为凡被神的灵引导的，都是神的儿子。】</a:t>
            </a:r>
            <a:endParaRPr b="1" sz="2400">
              <a:solidFill>
                <a:schemeClr val="dk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ctrTitle"/>
          </p:nvPr>
        </p:nvSpPr>
        <p:spPr>
          <a:xfrm>
            <a:off x="560875" y="935900"/>
            <a:ext cx="8404500" cy="1401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今天恩典到你了，神在召喚你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21" name="Google Shape;121;p24"/>
          <p:cNvSpPr txBox="1"/>
          <p:nvPr>
            <p:ph idx="1" type="subTitle"/>
          </p:nvPr>
        </p:nvSpPr>
        <p:spPr>
          <a:xfrm>
            <a:off x="462425" y="2669775"/>
            <a:ext cx="8133900" cy="147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你愿意悔改，相信耶稣基督的福音吗？</a:t>
            </a:r>
            <a:endParaRPr b="1" sz="1200">
              <a:solidFill>
                <a:srgbClr val="000000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0000"/>
                </a:solidFill>
                <a:latin typeface="Maven Pro"/>
                <a:ea typeface="Maven Pro"/>
                <a:cs typeface="Maven Pro"/>
                <a:sym typeface="Maven Pro"/>
              </a:rPr>
              <a:t>人心里相信就可以称义，口里承认就可以得救</a:t>
            </a:r>
            <a:endParaRPr b="1" sz="3000">
              <a:solidFill>
                <a:srgbClr val="FF0000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/>
          <p:nvPr>
            <p:ph type="ctrTitle"/>
          </p:nvPr>
        </p:nvSpPr>
        <p:spPr>
          <a:xfrm>
            <a:off x="634675" y="935900"/>
            <a:ext cx="8330700" cy="103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latin typeface="Maven Pro Regular"/>
                <a:ea typeface="Maven Pro Regular"/>
                <a:cs typeface="Maven Pro Regular"/>
                <a:sym typeface="Maven Pro Regular"/>
              </a:rPr>
              <a:t>如何明白和察验神的爱</a:t>
            </a:r>
            <a:endParaRPr sz="4800">
              <a:latin typeface="Maven Pro Regular"/>
              <a:ea typeface="Maven Pro Regular"/>
              <a:cs typeface="Maven Pro Regular"/>
              <a:sym typeface="Maven Pro Regular"/>
            </a:endParaRPr>
          </a:p>
        </p:txBody>
      </p:sp>
      <p:sp>
        <p:nvSpPr>
          <p:cNvPr id="127" name="Google Shape;127;p25"/>
          <p:cNvSpPr txBox="1"/>
          <p:nvPr>
            <p:ph idx="1" type="subTitle"/>
          </p:nvPr>
        </p:nvSpPr>
        <p:spPr>
          <a:xfrm>
            <a:off x="462425" y="2338675"/>
            <a:ext cx="8133900" cy="18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FF0000"/>
                </a:solidFill>
                <a:latin typeface="Maven Pro"/>
                <a:ea typeface="Maven Pro"/>
                <a:cs typeface="Maven Pro"/>
                <a:sym typeface="Maven Pro"/>
              </a:rPr>
              <a:t>罗马书 12:2【</a:t>
            </a:r>
            <a:r>
              <a:rPr b="1" lang="en" sz="3000">
                <a:solidFill>
                  <a:srgbClr val="FF0000"/>
                </a:solidFill>
                <a:latin typeface="Maven Pro"/>
                <a:ea typeface="Maven Pro"/>
                <a:cs typeface="Maven Pro"/>
                <a:sym typeface="Maven Pro"/>
              </a:rPr>
              <a:t>不要效法这个世界，只要心意更新而变化，叫你们察验何为神的善良、纯全、可喜悦的旨意。】</a:t>
            </a:r>
            <a:endParaRPr b="1" sz="3000">
              <a:solidFill>
                <a:srgbClr val="FF0000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/>
          <p:nvPr>
            <p:ph type="ctrTitle"/>
          </p:nvPr>
        </p:nvSpPr>
        <p:spPr>
          <a:xfrm>
            <a:off x="634675" y="517525"/>
            <a:ext cx="7727700" cy="922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800">
                <a:latin typeface="Maven Pro"/>
                <a:ea typeface="Maven Pro"/>
                <a:cs typeface="Maven Pro"/>
                <a:sym typeface="Maven Pro"/>
              </a:rPr>
              <a:t>神为爱他的人预备了惊喜</a:t>
            </a:r>
            <a:endParaRPr b="1" sz="4800">
              <a:latin typeface="Maven Pro"/>
              <a:ea typeface="Maven Pro"/>
              <a:cs typeface="Maven Pro"/>
              <a:sym typeface="Maven Pro"/>
            </a:endParaRPr>
          </a:p>
        </p:txBody>
      </p:sp>
      <p:sp>
        <p:nvSpPr>
          <p:cNvPr id="133" name="Google Shape;133;p26"/>
          <p:cNvSpPr txBox="1"/>
          <p:nvPr>
            <p:ph idx="1" type="subTitle"/>
          </p:nvPr>
        </p:nvSpPr>
        <p:spPr>
          <a:xfrm>
            <a:off x="462425" y="1637275"/>
            <a:ext cx="8133900" cy="287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林前2:9【神为爱他的人所预备的是眼睛未曾看见，耳朵未曾听见，人心也未曾想到的】</a:t>
            </a:r>
            <a:endParaRPr b="1" sz="3000">
              <a:solidFill>
                <a:srgbClr val="000000"/>
              </a:solidFill>
              <a:latin typeface="Maven Pro"/>
              <a:ea typeface="Maven Pro"/>
              <a:cs typeface="Maven Pro"/>
              <a:sym typeface="Maven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00000"/>
                </a:solidFill>
                <a:latin typeface="Maven Pro"/>
                <a:ea typeface="Maven Pro"/>
                <a:cs typeface="Maven Pro"/>
                <a:sym typeface="Maven Pro"/>
              </a:rPr>
              <a:t>罗马书 8:32【神既不爱惜自己的儿子，为我们众人舍了，岂不也把万物和他一同白白地赐给我们吗？】</a:t>
            </a:r>
            <a:endParaRPr b="1" sz="3000">
              <a:solidFill>
                <a:srgbClr val="000000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