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76" r:id="rId3"/>
    <p:sldId id="275" r:id="rId4"/>
    <p:sldId id="258" r:id="rId5"/>
    <p:sldId id="261" r:id="rId6"/>
    <p:sldId id="260" r:id="rId7"/>
    <p:sldId id="262" r:id="rId8"/>
    <p:sldId id="263" r:id="rId9"/>
    <p:sldId id="264" r:id="rId10"/>
    <p:sldId id="265" r:id="rId11"/>
    <p:sldId id="266" r:id="rId12"/>
    <p:sldId id="267" r:id="rId13"/>
    <p:sldId id="268" r:id="rId14"/>
    <p:sldId id="259" r:id="rId15"/>
    <p:sldId id="269" r:id="rId16"/>
    <p:sldId id="270" r:id="rId17"/>
    <p:sldId id="271" r:id="rId18"/>
    <p:sldId id="272" r:id="rId19"/>
    <p:sldId id="274" r:id="rId20"/>
    <p:sldId id="277"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11/24/2019</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4223277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515332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none"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11/24/2019</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25819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4762212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8A7F15D8-96D1-4781-BC50-CA8A088B2FE4}" type="datetime1">
              <a:rPr lang="en-US" smtClean="0"/>
              <a:t>11/24/2019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3461832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11/24/2019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11136478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11/24/2019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6205622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11/24/2019</a:t>
            </a:fld>
            <a:endParaRPr lang="en-US"/>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050817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11/24/2019</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1758913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9788499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a:p>
        </p:txBody>
      </p:sp>
    </p:spTree>
    <p:extLst>
      <p:ext uri="{BB962C8B-B14F-4D97-AF65-F5344CB8AC3E}">
        <p14:creationId xmlns:p14="http://schemas.microsoft.com/office/powerpoint/2010/main" val="34286554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11/24/2019</a:t>
            </a:fld>
            <a:endParaRPr lang="en-US"/>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a:p>
        </p:txBody>
      </p:sp>
    </p:spTree>
    <p:extLst>
      <p:ext uri="{BB962C8B-B14F-4D97-AF65-F5344CB8AC3E}">
        <p14:creationId xmlns:p14="http://schemas.microsoft.com/office/powerpoint/2010/main" val="1826309012"/>
      </p:ext>
    </p:extLst>
  </p:cSld>
  <p:clrMap bg1="lt1" tx1="dk1" bg2="lt2" tx2="dk2" accent1="accent1" accent2="accent2" accent3="accent3" accent4="accent4" accent5="accent5" accent6="accent6" hlink="hlink" folHlink="folHlink"/>
  <p:sldLayoutIdLst>
    <p:sldLayoutId id="2147483671" r:id="rId1"/>
    <p:sldLayoutId id="2147483670" r:id="rId2"/>
    <p:sldLayoutId id="2147483669" r:id="rId3"/>
    <p:sldLayoutId id="2147483668" r:id="rId4"/>
    <p:sldLayoutId id="2147483667" r:id="rId5"/>
    <p:sldLayoutId id="2147483666" r:id="rId6"/>
    <p:sldLayoutId id="2147483665" r:id="rId7"/>
    <p:sldLayoutId id="2147483664" r:id="rId8"/>
    <p:sldLayoutId id="2147483663" r:id="rId9"/>
    <p:sldLayoutId id="2147483662" r:id="rId10"/>
    <p:sldLayoutId id="2147483661" r:id="rId11"/>
  </p:sldLayoutIdLst>
  <p:hf sldNum="0" hdr="0" ftr="0" dt="0"/>
  <p:txStyles>
    <p:titleStyle>
      <a:lvl1pPr algn="l" defTabSz="914400" rtl="0" eaLnBrk="1" latinLnBrk="0" hangingPunct="1">
        <a:lnSpc>
          <a:spcPct val="90000"/>
        </a:lnSpc>
        <a:spcBef>
          <a:spcPct val="0"/>
        </a:spcBef>
        <a:buNone/>
        <a:defRPr lang="en-US" sz="4000" b="1"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1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a:extLst>
              <a:ext uri="{FF2B5EF4-FFF2-40B4-BE49-F238E27FC236}">
                <a16:creationId xmlns:a16="http://schemas.microsoft.com/office/drawing/2014/main" id="{DE337FC9-57CF-4DDF-BF42-27CB36FDBBBB}"/>
              </a:ext>
            </a:extLst>
          </p:cNvPr>
          <p:cNvPicPr>
            <a:picLocks noChangeAspect="1"/>
          </p:cNvPicPr>
          <p:nvPr/>
        </p:nvPicPr>
        <p:blipFill>
          <a:blip r:embed="rId2"/>
          <a:stretch>
            <a:fillRect/>
          </a:stretch>
        </p:blipFill>
        <p:spPr>
          <a:xfrm>
            <a:off x="1773561" y="2057281"/>
            <a:ext cx="8644877" cy="2743438"/>
          </a:xfrm>
          <a:prstGeom prst="rect">
            <a:avLst/>
          </a:prstGeom>
        </p:spPr>
      </p:pic>
    </p:spTree>
    <p:extLst>
      <p:ext uri="{BB962C8B-B14F-4D97-AF65-F5344CB8AC3E}">
        <p14:creationId xmlns:p14="http://schemas.microsoft.com/office/powerpoint/2010/main" val="1400030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5B799B4-5C7B-4303-AE8F-39E51B979388}"/>
              </a:ext>
            </a:extLst>
          </p:cNvPr>
          <p:cNvSpPr>
            <a:spLocks noGrp="1"/>
          </p:cNvSpPr>
          <p:nvPr>
            <p:ph idx="1"/>
          </p:nvPr>
        </p:nvSpPr>
        <p:spPr>
          <a:xfrm>
            <a:off x="1066800" y="850900"/>
            <a:ext cx="10414000" cy="5101844"/>
          </a:xfrm>
        </p:spPr>
        <p:txBody>
          <a:bodyPr>
            <a:normAutofit/>
          </a:bodyPr>
          <a:lstStyle/>
          <a:p>
            <a:pPr fontAlgn="base"/>
            <a:r>
              <a:rPr lang="en-US" sz="2800" b="1" dirty="0"/>
              <a:t>Jesus death and resurrection is a real and powerful historical event. </a:t>
            </a:r>
          </a:p>
          <a:p>
            <a:pPr fontAlgn="base"/>
            <a:r>
              <a:rPr lang="en-US" sz="2800" b="1" dirty="0"/>
              <a:t>Jesus’ death and resurrection is the key to understanding all of the scripture. </a:t>
            </a:r>
          </a:p>
          <a:p>
            <a:r>
              <a:rPr lang="en-US" sz="2800" b="1" dirty="0"/>
              <a:t>Jesus death and resurrection gives us hope and a powerful message for the world.    </a:t>
            </a:r>
          </a:p>
          <a:p>
            <a:endParaRPr lang="en-US" sz="2800" b="1" dirty="0"/>
          </a:p>
          <a:p>
            <a:r>
              <a:rPr lang="en-US" altLang="zh-CN" sz="2800" b="1" dirty="0">
                <a:solidFill>
                  <a:srgbClr val="222222"/>
                </a:solidFill>
                <a:latin typeface="Arial Unicode MS"/>
                <a:ea typeface="inherit"/>
              </a:rPr>
              <a:t>1.</a:t>
            </a:r>
            <a:r>
              <a:rPr lang="zh-CN" altLang="en-US" sz="2800" b="1" dirty="0">
                <a:solidFill>
                  <a:srgbClr val="222222"/>
                </a:solidFill>
                <a:latin typeface="Arial Unicode MS"/>
              </a:rPr>
              <a:t>耶稣的死与复活是一个真实而有力的历史事件</a:t>
            </a:r>
            <a:r>
              <a:rPr lang="zh-CN" altLang="en-US" sz="2800" dirty="0">
                <a:latin typeface="Arial Unicode MS"/>
              </a:rPr>
              <a:t> </a:t>
            </a:r>
            <a:endParaRPr lang="en-US" altLang="zh-CN" sz="2800" dirty="0">
              <a:latin typeface="Arial Unicode MS"/>
            </a:endParaRPr>
          </a:p>
          <a:p>
            <a:r>
              <a:rPr lang="en-US" altLang="zh-CN" sz="2800" b="1" dirty="0">
                <a:solidFill>
                  <a:srgbClr val="222222"/>
                </a:solidFill>
                <a:latin typeface="Arial Unicode MS"/>
              </a:rPr>
              <a:t>2.</a:t>
            </a:r>
            <a:r>
              <a:rPr lang="zh-CN" altLang="en-US" sz="2800" b="1" dirty="0">
                <a:solidFill>
                  <a:srgbClr val="222222"/>
                </a:solidFill>
                <a:latin typeface="Arial Unicode MS"/>
              </a:rPr>
              <a:t>耶稣的死与复活是理解圣经的关键</a:t>
            </a:r>
            <a:endParaRPr lang="en-US" altLang="zh-CN" sz="2800" b="1" dirty="0">
              <a:solidFill>
                <a:srgbClr val="222222"/>
              </a:solidFill>
              <a:latin typeface="Arial Unicode MS"/>
            </a:endParaRPr>
          </a:p>
          <a:p>
            <a:r>
              <a:rPr lang="en-US" altLang="zh-CN" sz="2800" b="1" dirty="0">
                <a:solidFill>
                  <a:srgbClr val="222222"/>
                </a:solidFill>
                <a:latin typeface="Arial Unicode MS"/>
              </a:rPr>
              <a:t>3.</a:t>
            </a:r>
            <a:r>
              <a:rPr lang="zh-CN" altLang="en-US" sz="2800" b="1" dirty="0">
                <a:solidFill>
                  <a:srgbClr val="222222"/>
                </a:solidFill>
                <a:latin typeface="Arial Unicode MS"/>
              </a:rPr>
              <a:t>耶稣的死与复活给了我们希望，给了世界一个强有力的信息。</a:t>
            </a:r>
            <a:endParaRPr lang="en-US" altLang="zh-CN" sz="2800" b="1" dirty="0">
              <a:solidFill>
                <a:srgbClr val="222222"/>
              </a:solidFill>
              <a:latin typeface="Arial Unicode MS"/>
            </a:endParaRPr>
          </a:p>
          <a:p>
            <a:pPr marL="0" indent="0">
              <a:buNone/>
            </a:pPr>
            <a:endParaRPr lang="en-US" altLang="zh-CN" sz="2800" dirty="0"/>
          </a:p>
          <a:p>
            <a:endParaRPr lang="en-US" dirty="0"/>
          </a:p>
        </p:txBody>
      </p:sp>
    </p:spTree>
    <p:extLst>
      <p:ext uri="{BB962C8B-B14F-4D97-AF65-F5344CB8AC3E}">
        <p14:creationId xmlns:p14="http://schemas.microsoft.com/office/powerpoint/2010/main" val="38345135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7">
            <a:extLst>
              <a:ext uri="{FF2B5EF4-FFF2-40B4-BE49-F238E27FC236}">
                <a16:creationId xmlns:a16="http://schemas.microsoft.com/office/drawing/2014/main" id="{DB7E479D-33D5-4BA0-BE6B-AD840AA1F09F}"/>
              </a:ext>
            </a:extLst>
          </p:cNvPr>
          <p:cNvSpPr>
            <a:spLocks noGrp="1" noChangeArrowheads="1"/>
          </p:cNvSpPr>
          <p:nvPr>
            <p:ph type="title"/>
          </p:nvPr>
        </p:nvSpPr>
        <p:spPr bwMode="auto">
          <a:xfrm>
            <a:off x="1066800" y="1033437"/>
            <a:ext cx="10858742" cy="589913"/>
          </a:xfrm>
          <a:prstGeom prst="rect">
            <a:avLst/>
          </a:prstGeom>
        </p:spPr>
        <p:txBody>
          <a:bodyPr vert="horz" wrap="none" lIns="0" tIns="-12696" rIns="0" bIns="-12696"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zh-CN" b="0" i="0" u="none" strike="noStrike" cap="none" normalizeH="0" baseline="0" dirty="0">
                <a:ln>
                  <a:noFill/>
                </a:ln>
                <a:solidFill>
                  <a:srgbClr val="222222"/>
                </a:solidFill>
                <a:effectLst/>
                <a:latin typeface="Arial Unicode MS"/>
                <a:ea typeface="inherit"/>
              </a:rPr>
              <a:t>1.</a:t>
            </a:r>
            <a:r>
              <a:rPr kumimoji="0" lang="zh-CN" altLang="en-US" b="0" i="0" u="none" strike="noStrike" cap="none" normalizeH="0" baseline="0" dirty="0">
                <a:ln>
                  <a:noFill/>
                </a:ln>
                <a:solidFill>
                  <a:srgbClr val="222222"/>
                </a:solidFill>
                <a:effectLst/>
                <a:latin typeface="Arial Unicode MS"/>
                <a:ea typeface="inherit"/>
              </a:rPr>
              <a:t>耶稣的死与复活是一个真实而有力的历史事件</a:t>
            </a:r>
            <a:r>
              <a:rPr kumimoji="0" lang="zh-CN" altLang="en-US" b="0" i="0" u="none" strike="noStrike" cap="none" normalizeH="0" baseline="0" dirty="0">
                <a:ln>
                  <a:noFill/>
                </a:ln>
                <a:solidFill>
                  <a:schemeClr val="tx1"/>
                </a:solidFill>
                <a:effectLst/>
              </a:rPr>
              <a:t> </a:t>
            </a:r>
            <a:endParaRPr kumimoji="0" lang="zh-CN" altLang="en-US" b="0" i="0" u="none" strike="noStrike" cap="none" normalizeH="0" baseline="0" dirty="0">
              <a:ln>
                <a:noFill/>
              </a:ln>
              <a:solidFill>
                <a:schemeClr val="tx1"/>
              </a:solidFill>
              <a:effectLst/>
              <a:latin typeface="Arial" panose="020B0604020202020204" pitchFamily="34" charset="0"/>
            </a:endParaRPr>
          </a:p>
        </p:txBody>
      </p:sp>
      <p:sp>
        <p:nvSpPr>
          <p:cNvPr id="13" name="TextBox 12">
            <a:extLst>
              <a:ext uri="{FF2B5EF4-FFF2-40B4-BE49-F238E27FC236}">
                <a16:creationId xmlns:a16="http://schemas.microsoft.com/office/drawing/2014/main" id="{1BCBDD07-BB27-469B-BD5A-43AABC21C41C}"/>
              </a:ext>
            </a:extLst>
          </p:cNvPr>
          <p:cNvSpPr txBox="1"/>
          <p:nvPr/>
        </p:nvSpPr>
        <p:spPr>
          <a:xfrm>
            <a:off x="1308100" y="1786306"/>
            <a:ext cx="10312642" cy="1323439"/>
          </a:xfrm>
          <a:prstGeom prst="rect">
            <a:avLst/>
          </a:prstGeom>
          <a:noFill/>
        </p:spPr>
        <p:txBody>
          <a:bodyPr wrap="square" rtlCol="0">
            <a:spAutoFit/>
          </a:bodyPr>
          <a:lstStyle/>
          <a:p>
            <a:r>
              <a:rPr lang="en-US" sz="4000" b="1" dirty="0"/>
              <a:t>Jesus’ death and resurrection is a real and powerful historical event.</a:t>
            </a:r>
            <a:endParaRPr lang="en-US" sz="4000" dirty="0"/>
          </a:p>
        </p:txBody>
      </p:sp>
    </p:spTree>
    <p:extLst>
      <p:ext uri="{BB962C8B-B14F-4D97-AF65-F5344CB8AC3E}">
        <p14:creationId xmlns:p14="http://schemas.microsoft.com/office/powerpoint/2010/main" val="1307797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normAutofit/>
          </a:bodyPr>
          <a:lstStyle/>
          <a:p>
            <a:r>
              <a:rPr lang="en-US" dirty="0"/>
              <a:t>Luke 24:13-16   </a:t>
            </a:r>
            <a:r>
              <a:rPr lang="zh-CN" altLang="en-US" b="0" dirty="0"/>
              <a:t>路加福音 </a:t>
            </a:r>
            <a:r>
              <a:rPr lang="en-US" altLang="zh-CN" b="0" dirty="0"/>
              <a:t>24:</a:t>
            </a:r>
            <a:r>
              <a:rPr lang="en-US" dirty="0"/>
              <a:t>13-16</a:t>
            </a:r>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825500" y="1409700"/>
            <a:ext cx="10541000" cy="4805706"/>
          </a:xfrm>
        </p:spPr>
        <p:txBody>
          <a:bodyPr>
            <a:noAutofit/>
          </a:bodyPr>
          <a:lstStyle/>
          <a:p>
            <a:r>
              <a:rPr lang="en-US" sz="2400" b="1" baseline="30000" dirty="0"/>
              <a:t>13 </a:t>
            </a:r>
            <a:r>
              <a:rPr lang="en-US" sz="2400" b="1" dirty="0"/>
              <a:t>Now that same day two of them were going to a village called Emmaus, about seven miles</a:t>
            </a:r>
            <a:r>
              <a:rPr lang="en-US" sz="2400" b="1" baseline="30000" dirty="0"/>
              <a:t> </a:t>
            </a:r>
            <a:r>
              <a:rPr lang="en-US" sz="2400" b="1" dirty="0"/>
              <a:t>from Jerusalem. </a:t>
            </a:r>
            <a:r>
              <a:rPr lang="en-US" sz="2400" b="1" baseline="30000" dirty="0"/>
              <a:t>14 </a:t>
            </a:r>
            <a:r>
              <a:rPr lang="en-US" sz="2400" b="1" dirty="0"/>
              <a:t>They were talking with each other about everything that had happened. </a:t>
            </a:r>
            <a:r>
              <a:rPr lang="en-US" sz="2400" b="1" baseline="30000" dirty="0"/>
              <a:t>15 </a:t>
            </a:r>
            <a:r>
              <a:rPr lang="en-US" sz="2400" b="1" dirty="0"/>
              <a:t>As they talked and discussed these things with each other, Jesus himself came up and walked along with them; </a:t>
            </a:r>
            <a:r>
              <a:rPr lang="en-US" sz="2400" b="1" baseline="30000" dirty="0"/>
              <a:t>16 </a:t>
            </a:r>
            <a:r>
              <a:rPr lang="en-US" sz="2400" b="1" dirty="0"/>
              <a:t>but they were kept from recognizing him.</a:t>
            </a:r>
          </a:p>
          <a:p>
            <a:r>
              <a:rPr lang="en-US" altLang="zh-CN" sz="2800" b="1" baseline="30000" dirty="0"/>
              <a:t>13 </a:t>
            </a:r>
            <a:r>
              <a:rPr lang="zh-CN" altLang="en-US" sz="2800" b="1" dirty="0"/>
              <a:t>正 当 那 日 ， 门 徒 中 有 两 个 人 往 一 个 村 子 去 ； 这 村 子 名 叫 以 马 忤 斯 ， 离 耶 路 撒 冷 约 有 二 十 五 里 。</a:t>
            </a:r>
            <a:r>
              <a:rPr lang="en-US" altLang="zh-CN" sz="2800" b="1" baseline="30000" dirty="0"/>
              <a:t>14 </a:t>
            </a:r>
            <a:r>
              <a:rPr lang="zh-CN" altLang="en-US" sz="2800" b="1" dirty="0"/>
              <a:t>他 们 彼 此 谈 论 所 遇 见 的 这 一 切 事 。</a:t>
            </a:r>
            <a:r>
              <a:rPr lang="en-US" altLang="zh-CN" sz="2800" b="1" baseline="30000" dirty="0"/>
              <a:t>15 </a:t>
            </a:r>
            <a:r>
              <a:rPr lang="zh-CN" altLang="en-US" sz="2800" b="1" dirty="0"/>
              <a:t>正 谈 论 相 问 的 时 候 ， 耶 稣 亲 自 就 近 他 们 ， 和 他 们 同 行 ；</a:t>
            </a:r>
            <a:r>
              <a:rPr lang="en-US" altLang="zh-CN" sz="2800" b="1" baseline="30000" dirty="0"/>
              <a:t>16 </a:t>
            </a:r>
            <a:r>
              <a:rPr lang="zh-CN" altLang="en-US" sz="2800" b="1" dirty="0"/>
              <a:t>只 是 他 们 的 眼 睛 迷 糊 了 ， 不 认 识 他 。</a:t>
            </a:r>
          </a:p>
          <a:p>
            <a:endParaRPr lang="en-US" sz="2800" dirty="0"/>
          </a:p>
        </p:txBody>
      </p:sp>
    </p:spTree>
    <p:extLst>
      <p:ext uri="{BB962C8B-B14F-4D97-AF65-F5344CB8AC3E}">
        <p14:creationId xmlns:p14="http://schemas.microsoft.com/office/powerpoint/2010/main" val="3571259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lstStyle/>
          <a:p>
            <a:r>
              <a:rPr lang="en-US" dirty="0"/>
              <a:t>Luke 24:17-19   </a:t>
            </a:r>
            <a:r>
              <a:rPr lang="zh-CN" altLang="en-US" b="0" dirty="0"/>
              <a:t>路加福音 </a:t>
            </a:r>
            <a:r>
              <a:rPr lang="en-US" altLang="zh-CN" b="0" dirty="0"/>
              <a:t>24:17-19</a:t>
            </a:r>
            <a:endParaRPr lang="en-US" dirty="0"/>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927100" y="1409700"/>
            <a:ext cx="10198100" cy="4805706"/>
          </a:xfrm>
        </p:spPr>
        <p:txBody>
          <a:bodyPr>
            <a:noAutofit/>
          </a:bodyPr>
          <a:lstStyle/>
          <a:p>
            <a:r>
              <a:rPr lang="en-US" sz="2400" b="1" baseline="30000" dirty="0"/>
              <a:t>17 </a:t>
            </a:r>
            <a:r>
              <a:rPr lang="en-US" sz="2400" b="1" dirty="0"/>
              <a:t>He asked them, </a:t>
            </a:r>
            <a:r>
              <a:rPr lang="en-US" sz="2400" b="1" dirty="0">
                <a:solidFill>
                  <a:schemeClr val="accent1">
                    <a:lumMod val="75000"/>
                  </a:schemeClr>
                </a:solidFill>
              </a:rPr>
              <a:t>“What are you discussing together as you walk along?” </a:t>
            </a:r>
            <a:r>
              <a:rPr lang="en-US" sz="2400" b="1" dirty="0"/>
              <a:t>They stood still, their faces downcast. </a:t>
            </a:r>
            <a:r>
              <a:rPr lang="en-US" sz="2400" b="1" baseline="30000" dirty="0"/>
              <a:t>18 </a:t>
            </a:r>
            <a:r>
              <a:rPr lang="en-US" sz="2400" b="1" dirty="0"/>
              <a:t>One of them, named Cleopas, asked him, “Are you the only one visiting Jerusalem who does not know the things that have happened there in these days?”</a:t>
            </a:r>
            <a:r>
              <a:rPr lang="en-US" sz="2400" b="1" baseline="30000" dirty="0"/>
              <a:t> 19</a:t>
            </a:r>
            <a:r>
              <a:rPr lang="en-US" sz="2400" b="1" baseline="30000" dirty="0">
                <a:solidFill>
                  <a:schemeClr val="accent1">
                    <a:lumMod val="75000"/>
                  </a:schemeClr>
                </a:solidFill>
              </a:rPr>
              <a:t> </a:t>
            </a:r>
            <a:r>
              <a:rPr lang="en-US" sz="2400" b="1" dirty="0">
                <a:solidFill>
                  <a:schemeClr val="accent1">
                    <a:lumMod val="75000"/>
                  </a:schemeClr>
                </a:solidFill>
              </a:rPr>
              <a:t>“What things?”</a:t>
            </a:r>
            <a:r>
              <a:rPr lang="en-US" sz="2400" b="1" dirty="0"/>
              <a:t> he asked.</a:t>
            </a:r>
            <a:r>
              <a:rPr lang="en-US" sz="2400" dirty="0"/>
              <a:t> </a:t>
            </a:r>
            <a:r>
              <a:rPr lang="en-US" sz="2400" b="1" dirty="0"/>
              <a:t>“About Jesus of Nazareth,” they replied. “He was a prophet, powerful in word and deed before God and all the people.</a:t>
            </a:r>
            <a:r>
              <a:rPr lang="en-US" sz="2400" dirty="0"/>
              <a:t> </a:t>
            </a:r>
            <a:endParaRPr lang="en-US" sz="2400" b="1" dirty="0"/>
          </a:p>
          <a:p>
            <a:r>
              <a:rPr lang="en-US" altLang="zh-CN" sz="2400" b="1" baseline="30000" dirty="0"/>
              <a:t>17 </a:t>
            </a:r>
            <a:r>
              <a:rPr lang="zh-CN" altLang="en-US" sz="2400" b="1" dirty="0"/>
              <a:t>耶 稣 对 他 们 说 ： </a:t>
            </a:r>
            <a:r>
              <a:rPr lang="zh-CN" altLang="en-US" sz="2400" b="1" dirty="0">
                <a:solidFill>
                  <a:schemeClr val="accent1">
                    <a:lumMod val="75000"/>
                  </a:schemeClr>
                </a:solidFill>
              </a:rPr>
              <a:t>你 们 走 路 彼 此 谈 论 的 是 甚 麽 事 呢 ？ </a:t>
            </a:r>
            <a:r>
              <a:rPr lang="zh-CN" altLang="en-US" sz="2400" b="1" dirty="0"/>
              <a:t>他 们 就 站 住 ， 脸 上 带 着 愁 容 。</a:t>
            </a:r>
            <a:r>
              <a:rPr lang="en-US" altLang="zh-CN" sz="2400" b="1" baseline="30000" dirty="0"/>
              <a:t>18 </a:t>
            </a:r>
            <a:r>
              <a:rPr lang="zh-CN" altLang="en-US" sz="2400" b="1" dirty="0"/>
              <a:t>二 人 中 有 一 个 名 叫 革 流 巴 的 回 答 说 ： 你 在 耶 路 撒 冷 作 客 ， 还 不 知 道 这 几 天 在 那 里 所 出 的 事 麽 ？</a:t>
            </a:r>
            <a:r>
              <a:rPr lang="en-US" altLang="zh-CN" sz="2400" b="1" baseline="30000" dirty="0"/>
              <a:t>19 </a:t>
            </a:r>
            <a:r>
              <a:rPr lang="zh-CN" altLang="en-US" sz="2400" b="1" dirty="0"/>
              <a:t>耶 稣 说 </a:t>
            </a:r>
            <a:r>
              <a:rPr lang="zh-CN" altLang="en-US" sz="2400" b="1" dirty="0">
                <a:solidFill>
                  <a:schemeClr val="accent1">
                    <a:lumMod val="75000"/>
                  </a:schemeClr>
                </a:solidFill>
              </a:rPr>
              <a:t>： 甚 麽 事 呢 ？ </a:t>
            </a:r>
            <a:r>
              <a:rPr lang="zh-CN" altLang="en-US" sz="2400" b="1" dirty="0"/>
              <a:t>他 们 说 ： 就 是 拿 撒 勒 人 耶 稣 的 事 。 他 是 个 先 知 ， 在 神 和 众 百 姓 面 前 ， 说 话 行 事 都 有 大 能 。</a:t>
            </a:r>
          </a:p>
          <a:p>
            <a:endParaRPr lang="en-US" sz="2800" dirty="0"/>
          </a:p>
        </p:txBody>
      </p:sp>
    </p:spTree>
    <p:extLst>
      <p:ext uri="{BB962C8B-B14F-4D97-AF65-F5344CB8AC3E}">
        <p14:creationId xmlns:p14="http://schemas.microsoft.com/office/powerpoint/2010/main" val="32333653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lstStyle/>
          <a:p>
            <a:r>
              <a:rPr lang="en-US" dirty="0"/>
              <a:t>Luke 24:20-23   </a:t>
            </a:r>
            <a:r>
              <a:rPr lang="zh-CN" altLang="en-US" b="0" dirty="0"/>
              <a:t>路加福音 </a:t>
            </a:r>
            <a:r>
              <a:rPr lang="en-US" altLang="zh-CN" b="0" dirty="0"/>
              <a:t>24:20-23</a:t>
            </a:r>
            <a:endParaRPr lang="en-US" dirty="0"/>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1066800" y="1409700"/>
            <a:ext cx="10058400" cy="4805706"/>
          </a:xfrm>
        </p:spPr>
        <p:txBody>
          <a:bodyPr>
            <a:noAutofit/>
          </a:bodyPr>
          <a:lstStyle/>
          <a:p>
            <a:r>
              <a:rPr lang="en-US" sz="2400" b="1" baseline="30000" dirty="0"/>
              <a:t>20 </a:t>
            </a:r>
            <a:r>
              <a:rPr lang="en-US" sz="2400" b="1" dirty="0"/>
              <a:t>The chief priests and our rulers handed him over to be sentenced to death, and they crucified him; </a:t>
            </a:r>
            <a:r>
              <a:rPr lang="en-US" sz="2400" b="1" baseline="30000" dirty="0"/>
              <a:t>21 </a:t>
            </a:r>
            <a:r>
              <a:rPr lang="en-US" sz="2400" b="1" dirty="0"/>
              <a:t>but we had hoped that he was the one who was going to redeem Israel. And what is more, it is the third day since all this took place. </a:t>
            </a:r>
            <a:r>
              <a:rPr lang="en-US" sz="2400" b="1" baseline="30000" dirty="0"/>
              <a:t>22 </a:t>
            </a:r>
            <a:r>
              <a:rPr lang="en-US" sz="2400" b="1" dirty="0"/>
              <a:t>In addition, some of our women amazed us. They went to the tomb early this morning </a:t>
            </a:r>
            <a:r>
              <a:rPr lang="en-US" sz="2400" b="1" baseline="30000" dirty="0"/>
              <a:t>23 </a:t>
            </a:r>
            <a:r>
              <a:rPr lang="en-US" sz="2400" b="1" dirty="0"/>
              <a:t>but didn’t find his body. They came and told us that they had seen a vision of angels, who said he was alive. </a:t>
            </a:r>
          </a:p>
          <a:p>
            <a:r>
              <a:rPr lang="en-US" altLang="zh-CN" sz="2400" b="1" baseline="30000" dirty="0"/>
              <a:t>20 </a:t>
            </a:r>
            <a:r>
              <a:rPr lang="zh-CN" altLang="en-US" sz="2400" b="1" dirty="0"/>
              <a:t>祭 司 长 和 我 们 的 官 府 竟 把 他 解 去 ， 定 了 死 罪 ， 钉 在 十 字 架 上 。</a:t>
            </a:r>
            <a:r>
              <a:rPr lang="en-US" altLang="zh-CN" sz="2400" b="1" baseline="30000" dirty="0"/>
              <a:t>21 </a:t>
            </a:r>
            <a:r>
              <a:rPr lang="zh-CN" altLang="en-US" sz="2400" b="1" dirty="0"/>
              <a:t>但 我 们 素 来 所 盼 望 、 要 赎 以 色 列 民 的 就 是 他 ！ 不 但 如 此 ， 而 且 这 事 成 就 ， 现 在 已 经 三 天 了 。</a:t>
            </a:r>
            <a:r>
              <a:rPr lang="en-US" altLang="zh-CN" sz="2400" b="1" baseline="30000" dirty="0"/>
              <a:t>22 </a:t>
            </a:r>
            <a:r>
              <a:rPr lang="zh-CN" altLang="en-US" sz="2400" b="1" dirty="0"/>
              <a:t>再 者 ， 我 们 中 间 有 几 个 妇 女 使 我 们 惊 奇 ； 他 们 清 早 到 了 坟 墓 那 里 ，</a:t>
            </a:r>
            <a:r>
              <a:rPr lang="en-US" altLang="zh-CN" sz="2400" b="1" baseline="30000" dirty="0"/>
              <a:t>23 </a:t>
            </a:r>
            <a:r>
              <a:rPr lang="zh-CN" altLang="en-US" sz="2400" b="1" dirty="0"/>
              <a:t>不 见 他 的 身 体 ， 就 回 来 告 诉 我 们 ， 说 看 见 了 天 使 显 现 ， 说 他 活 了 。</a:t>
            </a:r>
          </a:p>
          <a:p>
            <a:endParaRPr lang="en-US" sz="2800" dirty="0"/>
          </a:p>
        </p:txBody>
      </p:sp>
    </p:spTree>
    <p:extLst>
      <p:ext uri="{BB962C8B-B14F-4D97-AF65-F5344CB8AC3E}">
        <p14:creationId xmlns:p14="http://schemas.microsoft.com/office/powerpoint/2010/main" val="1868864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lstStyle/>
          <a:p>
            <a:r>
              <a:rPr lang="en-US" dirty="0"/>
              <a:t>Luke 24:24-27   </a:t>
            </a:r>
            <a:r>
              <a:rPr lang="zh-CN" altLang="en-US" b="0" dirty="0"/>
              <a:t>路加福音 </a:t>
            </a:r>
            <a:r>
              <a:rPr lang="en-US" altLang="zh-CN" b="0" dirty="0"/>
              <a:t>24:24-27</a:t>
            </a:r>
            <a:endParaRPr lang="en-US" dirty="0"/>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1066800" y="1409700"/>
            <a:ext cx="10058400" cy="4805706"/>
          </a:xfrm>
        </p:spPr>
        <p:txBody>
          <a:bodyPr>
            <a:noAutofit/>
          </a:bodyPr>
          <a:lstStyle/>
          <a:p>
            <a:r>
              <a:rPr lang="en-US" sz="2400" b="1" baseline="30000" dirty="0"/>
              <a:t>24 </a:t>
            </a:r>
            <a:r>
              <a:rPr lang="en-US" sz="2400" b="1" dirty="0"/>
              <a:t>Then some of our companions went to the tomb and found it just as the women had said, but they did not see Jesus.” </a:t>
            </a:r>
            <a:r>
              <a:rPr lang="en-US" sz="2400" b="1" baseline="30000" dirty="0"/>
              <a:t>25</a:t>
            </a:r>
            <a:r>
              <a:rPr lang="en-US" sz="2400" b="1" baseline="30000" dirty="0">
                <a:solidFill>
                  <a:schemeClr val="accent1">
                    <a:lumMod val="75000"/>
                  </a:schemeClr>
                </a:solidFill>
              </a:rPr>
              <a:t> </a:t>
            </a:r>
            <a:r>
              <a:rPr lang="en-US" sz="2400" b="1" dirty="0">
                <a:solidFill>
                  <a:schemeClr val="accent1">
                    <a:lumMod val="75000"/>
                  </a:schemeClr>
                </a:solidFill>
              </a:rPr>
              <a:t>He said to them, “How foolish you are, and how slow to believe all that the prophets have spoken! </a:t>
            </a:r>
            <a:r>
              <a:rPr lang="en-US" sz="2400" b="1" baseline="30000" dirty="0">
                <a:solidFill>
                  <a:schemeClr val="accent1">
                    <a:lumMod val="75000"/>
                  </a:schemeClr>
                </a:solidFill>
              </a:rPr>
              <a:t>26 </a:t>
            </a:r>
            <a:r>
              <a:rPr lang="en-US" sz="2400" b="1" dirty="0">
                <a:solidFill>
                  <a:schemeClr val="accent1">
                    <a:lumMod val="75000"/>
                  </a:schemeClr>
                </a:solidFill>
              </a:rPr>
              <a:t>Did not the Messiah have to suffer these things and then enter his glory?” </a:t>
            </a:r>
            <a:r>
              <a:rPr lang="en-US" sz="2400" b="1" baseline="30000" dirty="0"/>
              <a:t>27 </a:t>
            </a:r>
            <a:r>
              <a:rPr lang="en-US" sz="2400" b="1" dirty="0"/>
              <a:t>And beginning with Moses and all the Prophets, he explained to them what was said in all the Scriptures concerning himself.</a:t>
            </a:r>
          </a:p>
          <a:p>
            <a:r>
              <a:rPr lang="en-US" altLang="zh-CN" sz="2400" b="1" baseline="30000" dirty="0"/>
              <a:t>24 </a:t>
            </a:r>
            <a:r>
              <a:rPr lang="zh-CN" altLang="en-US" sz="2400" b="1" dirty="0"/>
              <a:t>又 有 我 们 的 几 个 人 往 坟 墓 那 里 去 ， 所 遇 见 的 正 如 妇 女 们 所 说 的 ， 只 是 没 有 看 见 他 。</a:t>
            </a:r>
            <a:r>
              <a:rPr lang="en-US" altLang="zh-CN" sz="2400" b="1" baseline="30000" dirty="0"/>
              <a:t>25 </a:t>
            </a:r>
            <a:r>
              <a:rPr lang="zh-CN" altLang="en-US" sz="2400" b="1" dirty="0">
                <a:solidFill>
                  <a:schemeClr val="accent1">
                    <a:lumMod val="75000"/>
                  </a:schemeClr>
                </a:solidFill>
              </a:rPr>
              <a:t>耶 稣 对 他 们 说 ： 无 知 的 人 哪 ， 先 知 所 说 的 一 切 话 ， 你 们 的 心 信 得 太 迟 钝 了 。</a:t>
            </a:r>
            <a:r>
              <a:rPr lang="en-US" altLang="zh-CN" sz="2400" b="1" baseline="30000" dirty="0">
                <a:solidFill>
                  <a:schemeClr val="accent1">
                    <a:lumMod val="75000"/>
                  </a:schemeClr>
                </a:solidFill>
              </a:rPr>
              <a:t>26 </a:t>
            </a:r>
            <a:r>
              <a:rPr lang="zh-CN" altLang="en-US" sz="2400" b="1" dirty="0">
                <a:solidFill>
                  <a:schemeClr val="accent1">
                    <a:lumMod val="75000"/>
                  </a:schemeClr>
                </a:solidFill>
              </a:rPr>
              <a:t>基 督 这 样 受 害 ， 又 进 入 他 的 荣 耀 ， 岂 不 是 应 当 的 麽 ？</a:t>
            </a:r>
            <a:r>
              <a:rPr lang="en-US" altLang="zh-CN" sz="2400" b="1" baseline="30000" dirty="0"/>
              <a:t>27 </a:t>
            </a:r>
            <a:r>
              <a:rPr lang="zh-CN" altLang="en-US" sz="2400" b="1" dirty="0"/>
              <a:t>於 是 从 摩 西 和 众 先 知 起 ， 凡 经 上 所 指 着 自 己 的 话 都 给 他 们 讲 解 明 白 了 。</a:t>
            </a:r>
          </a:p>
          <a:p>
            <a:endParaRPr lang="en-US" sz="2800" dirty="0"/>
          </a:p>
        </p:txBody>
      </p:sp>
    </p:spTree>
    <p:extLst>
      <p:ext uri="{BB962C8B-B14F-4D97-AF65-F5344CB8AC3E}">
        <p14:creationId xmlns:p14="http://schemas.microsoft.com/office/powerpoint/2010/main" val="3024602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lstStyle/>
          <a:p>
            <a:r>
              <a:rPr lang="en-US" dirty="0"/>
              <a:t>Luke 24:28-32   </a:t>
            </a:r>
            <a:r>
              <a:rPr lang="zh-CN" altLang="en-US" b="0" dirty="0"/>
              <a:t>路加福音 </a:t>
            </a:r>
            <a:r>
              <a:rPr lang="en-US" altLang="zh-CN" b="0" dirty="0"/>
              <a:t>24:28-32</a:t>
            </a:r>
            <a:endParaRPr lang="en-US" dirty="0"/>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812800" y="1409700"/>
            <a:ext cx="10769600" cy="4805706"/>
          </a:xfrm>
        </p:spPr>
        <p:txBody>
          <a:bodyPr>
            <a:noAutofit/>
          </a:bodyPr>
          <a:lstStyle/>
          <a:p>
            <a:r>
              <a:rPr lang="en-US" sz="2000" b="1" baseline="30000" dirty="0"/>
              <a:t>28 </a:t>
            </a:r>
            <a:r>
              <a:rPr lang="en-US" sz="2000" b="1" dirty="0"/>
              <a:t>As they approached the village to which they were going, Jesus continued on as if he were going farther. </a:t>
            </a:r>
            <a:r>
              <a:rPr lang="en-US" sz="2000" b="1" baseline="30000" dirty="0"/>
              <a:t>29 </a:t>
            </a:r>
            <a:r>
              <a:rPr lang="en-US" sz="2000" b="1" dirty="0"/>
              <a:t>But they urged him strongly, “Stay with us, for it is nearly evening; the day is almost over.” So he went in to stay with them.</a:t>
            </a:r>
            <a:r>
              <a:rPr lang="en-US" sz="2000" b="1" baseline="30000" dirty="0"/>
              <a:t>30 </a:t>
            </a:r>
            <a:r>
              <a:rPr lang="en-US" sz="2000" b="1" dirty="0"/>
              <a:t>When he was at the table with them, he took bread, gave thanks, broke it and began to give it to them. </a:t>
            </a:r>
            <a:r>
              <a:rPr lang="en-US" sz="2000" b="1" baseline="30000" dirty="0"/>
              <a:t>31 </a:t>
            </a:r>
            <a:r>
              <a:rPr lang="en-US" sz="2000" b="1" dirty="0"/>
              <a:t>Then their eyes were opened and they recognized him, and he disappeared from their sight. </a:t>
            </a:r>
            <a:r>
              <a:rPr lang="en-US" sz="2000" b="1" baseline="30000" dirty="0"/>
              <a:t>32 </a:t>
            </a:r>
            <a:r>
              <a:rPr lang="en-US" sz="2000" b="1" dirty="0"/>
              <a:t>They asked each other, “Were not our hearts burning within us while he talked with us on the road and opened the Scriptures to us?”</a:t>
            </a:r>
          </a:p>
          <a:p>
            <a:r>
              <a:rPr lang="en-US" altLang="zh-CN" sz="2300" b="1" baseline="30000" dirty="0"/>
              <a:t>28 </a:t>
            </a:r>
            <a:r>
              <a:rPr lang="zh-CN" altLang="en-US" sz="2300" b="1" dirty="0"/>
              <a:t>将 近 他 们 所 去 的 村 子 ， 耶 稣 好 像 还 要 往 前 行 ，</a:t>
            </a:r>
            <a:r>
              <a:rPr lang="en-US" altLang="zh-CN" sz="2300" b="1" baseline="30000" dirty="0"/>
              <a:t>29 </a:t>
            </a:r>
            <a:r>
              <a:rPr lang="zh-CN" altLang="en-US" sz="2300" b="1" dirty="0"/>
              <a:t>他 们 却 强 留 他 ， 说 ： 时 候 晚 了 ， 日 头 已 经 平 西 了 ， 请 你 同 我 们 住 下 罢 ！ 耶 稣 就 进 去 ， 要 同 他 们 住 下 。</a:t>
            </a:r>
            <a:r>
              <a:rPr lang="en-US" altLang="zh-CN" sz="2300" b="1" baseline="30000" dirty="0"/>
              <a:t>30 </a:t>
            </a:r>
            <a:r>
              <a:rPr lang="zh-CN" altLang="en-US" sz="2300" b="1" dirty="0"/>
              <a:t>到 了 坐 席 的 时 候 ， 耶 稣 拿 起 饼 来 ， 祝 谢 了 ， 擘 开 ， 递 给 他 们 。</a:t>
            </a:r>
            <a:r>
              <a:rPr lang="en-US" altLang="zh-CN" sz="2300" b="1" baseline="30000" dirty="0"/>
              <a:t>31 </a:t>
            </a:r>
            <a:r>
              <a:rPr lang="zh-CN" altLang="en-US" sz="2300" b="1" dirty="0"/>
              <a:t>他 们 的 眼 睛 明 亮 了 ， 这 才 认 出 他 来 。 忽 然 耶 稣 不 见 了 。</a:t>
            </a:r>
            <a:r>
              <a:rPr lang="en-US" altLang="zh-CN" sz="2300" b="1" baseline="30000" dirty="0"/>
              <a:t>32 </a:t>
            </a:r>
            <a:r>
              <a:rPr lang="zh-CN" altLang="en-US" sz="2300" b="1" dirty="0"/>
              <a:t>他 们 彼 此 说 ： 在 路 上 ， 他 和 我 们 说 话 ， 给 我 们 讲 解 圣 经 的 时 候 ， 我 们 的 心 岂 不 是 火 热 的 麽 ？</a:t>
            </a:r>
          </a:p>
          <a:p>
            <a:endParaRPr lang="en-US" sz="2800" dirty="0"/>
          </a:p>
        </p:txBody>
      </p:sp>
    </p:spTree>
    <p:extLst>
      <p:ext uri="{BB962C8B-B14F-4D97-AF65-F5344CB8AC3E}">
        <p14:creationId xmlns:p14="http://schemas.microsoft.com/office/powerpoint/2010/main" val="22145309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lstStyle/>
          <a:p>
            <a:r>
              <a:rPr lang="en-US" dirty="0"/>
              <a:t>Luke 24:33-37   </a:t>
            </a:r>
            <a:r>
              <a:rPr lang="zh-CN" altLang="en-US" b="0" dirty="0"/>
              <a:t>路加福音 </a:t>
            </a:r>
            <a:r>
              <a:rPr lang="en-US" altLang="zh-CN" b="0" dirty="0"/>
              <a:t>24:33-37</a:t>
            </a:r>
            <a:endParaRPr lang="en-US" dirty="0"/>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596900" y="1409700"/>
            <a:ext cx="10985500" cy="4805706"/>
          </a:xfrm>
        </p:spPr>
        <p:txBody>
          <a:bodyPr>
            <a:noAutofit/>
          </a:bodyPr>
          <a:lstStyle/>
          <a:p>
            <a:r>
              <a:rPr lang="en-US" sz="2400" b="1" baseline="30000" dirty="0"/>
              <a:t>33 </a:t>
            </a:r>
            <a:r>
              <a:rPr lang="en-US" sz="2400" b="1" dirty="0"/>
              <a:t>They got up and returned at once to Jerusalem. There they found the Eleven and those with them, assembled together </a:t>
            </a:r>
            <a:r>
              <a:rPr lang="en-US" sz="2400" b="1" baseline="30000" dirty="0"/>
              <a:t>34 </a:t>
            </a:r>
            <a:r>
              <a:rPr lang="en-US" sz="2400" b="1" dirty="0"/>
              <a:t>and saying, “It is true! The Lord has risen and has appeared to Simon.” </a:t>
            </a:r>
            <a:r>
              <a:rPr lang="en-US" sz="2400" b="1" baseline="30000" dirty="0"/>
              <a:t>35 </a:t>
            </a:r>
            <a:r>
              <a:rPr lang="en-US" sz="2400" b="1" dirty="0"/>
              <a:t>Then the two told what had happened on the way, and how Jesus was recognized by them when he broke the bread.</a:t>
            </a:r>
            <a:r>
              <a:rPr lang="en-US" sz="2400" b="1" baseline="30000" dirty="0"/>
              <a:t> 36 </a:t>
            </a:r>
            <a:r>
              <a:rPr lang="en-US" sz="2400" b="1" dirty="0"/>
              <a:t>While they were still talking about this, Jesus himself stood among them and said to them, </a:t>
            </a:r>
            <a:r>
              <a:rPr lang="en-US" sz="2400" b="1" dirty="0">
                <a:solidFill>
                  <a:schemeClr val="accent1">
                    <a:lumMod val="75000"/>
                  </a:schemeClr>
                </a:solidFill>
              </a:rPr>
              <a:t>“Peace be with you.”</a:t>
            </a:r>
            <a:r>
              <a:rPr lang="en-US" sz="2400" b="1" baseline="30000" dirty="0"/>
              <a:t>37 </a:t>
            </a:r>
            <a:r>
              <a:rPr lang="en-US" sz="2400" b="1" dirty="0"/>
              <a:t>They were startled and frightened, thinking they saw a ghost.</a:t>
            </a:r>
          </a:p>
          <a:p>
            <a:r>
              <a:rPr lang="en-US" altLang="zh-CN" sz="2400" b="1" baseline="30000" dirty="0"/>
              <a:t>33 </a:t>
            </a:r>
            <a:r>
              <a:rPr lang="zh-CN" altLang="en-US" sz="2400" b="1" dirty="0"/>
              <a:t>他 们 就 立 时 起 身 ， 回 耶 路 撒 冷 去 ， 正 遇 见 十 一 个 使 徒 和 他 们 的 同 人 聚 集 在 一 处 ，</a:t>
            </a:r>
            <a:r>
              <a:rPr lang="en-US" altLang="zh-CN" sz="2400" b="1" baseline="30000" dirty="0"/>
              <a:t>34 </a:t>
            </a:r>
            <a:r>
              <a:rPr lang="zh-CN" altLang="en-US" sz="2400" b="1" dirty="0"/>
              <a:t>说 ： 主 果 然 复 活 ， 已 经 现 给 西 门 看 了 。</a:t>
            </a:r>
            <a:r>
              <a:rPr lang="en-US" altLang="zh-CN" sz="2400" b="1" baseline="30000" dirty="0"/>
              <a:t>35 </a:t>
            </a:r>
            <a:r>
              <a:rPr lang="zh-CN" altLang="en-US" sz="2400" b="1" dirty="0"/>
              <a:t>两 个 人 就 把 路 上 所 遇 见 ， 和 擘 饼 的 时 候 怎 麽 被 他 们 认 出 来 的 事 ， 都 述 说 了 一 遍 。</a:t>
            </a:r>
            <a:r>
              <a:rPr lang="en-US" altLang="zh-CN" sz="2400" b="1" baseline="30000" dirty="0"/>
              <a:t>36 </a:t>
            </a:r>
            <a:r>
              <a:rPr lang="zh-CN" altLang="en-US" sz="2400" b="1" dirty="0"/>
              <a:t>正 说 这 话 的 时 候 ， 耶 稣 亲 自 站 在 他 们 当 中 ， 说 ： </a:t>
            </a:r>
            <a:r>
              <a:rPr lang="zh-CN" altLang="en-US" sz="2400" b="1" dirty="0">
                <a:solidFill>
                  <a:schemeClr val="accent1">
                    <a:lumMod val="75000"/>
                  </a:schemeClr>
                </a:solidFill>
              </a:rPr>
              <a:t>愿 你 们 平 安 ！</a:t>
            </a:r>
            <a:r>
              <a:rPr lang="en-US" altLang="zh-CN" sz="2400" b="1" baseline="30000" dirty="0"/>
              <a:t>37 </a:t>
            </a:r>
            <a:r>
              <a:rPr lang="zh-CN" altLang="en-US" sz="2400" b="1" dirty="0"/>
              <a:t>他 们 却 惊 慌 害 怕 ， 以 为 所 看 见 的 是 魂 。</a:t>
            </a:r>
          </a:p>
          <a:p>
            <a:endParaRPr lang="en-US" sz="2800" dirty="0"/>
          </a:p>
        </p:txBody>
      </p:sp>
    </p:spTree>
    <p:extLst>
      <p:ext uri="{BB962C8B-B14F-4D97-AF65-F5344CB8AC3E}">
        <p14:creationId xmlns:p14="http://schemas.microsoft.com/office/powerpoint/2010/main" val="14588676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lstStyle/>
          <a:p>
            <a:r>
              <a:rPr lang="en-US" dirty="0"/>
              <a:t>Luke 24:38-41  </a:t>
            </a:r>
            <a:r>
              <a:rPr lang="zh-CN" altLang="en-US" b="0" dirty="0"/>
              <a:t>路加福音 </a:t>
            </a:r>
            <a:r>
              <a:rPr lang="en-US" altLang="zh-CN" b="0" dirty="0"/>
              <a:t>24:38-41</a:t>
            </a:r>
            <a:endParaRPr lang="en-US" dirty="0"/>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596900" y="1409700"/>
            <a:ext cx="11061700" cy="4805706"/>
          </a:xfrm>
        </p:spPr>
        <p:txBody>
          <a:bodyPr>
            <a:noAutofit/>
          </a:bodyPr>
          <a:lstStyle/>
          <a:p>
            <a:r>
              <a:rPr lang="en-US" sz="2600" b="1" baseline="30000" dirty="0"/>
              <a:t>38 </a:t>
            </a:r>
            <a:r>
              <a:rPr lang="en-US" sz="2600" b="1" dirty="0"/>
              <a:t>He said to them, </a:t>
            </a:r>
            <a:r>
              <a:rPr lang="en-US" sz="2600" b="1" dirty="0">
                <a:solidFill>
                  <a:schemeClr val="accent1">
                    <a:lumMod val="75000"/>
                  </a:schemeClr>
                </a:solidFill>
              </a:rPr>
              <a:t>“Why are you troubled, and why do doubts rise in your minds? </a:t>
            </a:r>
            <a:r>
              <a:rPr lang="en-US" sz="2600" b="1" baseline="30000" dirty="0">
                <a:solidFill>
                  <a:schemeClr val="accent1">
                    <a:lumMod val="75000"/>
                  </a:schemeClr>
                </a:solidFill>
              </a:rPr>
              <a:t>39 </a:t>
            </a:r>
            <a:r>
              <a:rPr lang="en-US" sz="2600" b="1" dirty="0">
                <a:solidFill>
                  <a:schemeClr val="accent1">
                    <a:lumMod val="75000"/>
                  </a:schemeClr>
                </a:solidFill>
              </a:rPr>
              <a:t>Look at my hands and my feet. It is I myself! Touch me and see; a ghost does not have flesh and bones, as you see I have.”</a:t>
            </a:r>
            <a:r>
              <a:rPr lang="en-US" sz="2600" b="1" baseline="30000" dirty="0"/>
              <a:t>40 </a:t>
            </a:r>
            <a:r>
              <a:rPr lang="en-US" sz="2600" b="1" dirty="0"/>
              <a:t>When he had said this, he showed them his hands and feet. </a:t>
            </a:r>
            <a:r>
              <a:rPr lang="en-US" sz="2600" b="1" baseline="30000" dirty="0"/>
              <a:t>41 </a:t>
            </a:r>
            <a:r>
              <a:rPr lang="en-US" sz="2600" b="1" dirty="0"/>
              <a:t>And while they still did not believe it because of joy and amazement, he asked them, “</a:t>
            </a:r>
            <a:r>
              <a:rPr lang="en-US" sz="2600" b="1" dirty="0">
                <a:solidFill>
                  <a:schemeClr val="accent1">
                    <a:lumMod val="75000"/>
                  </a:schemeClr>
                </a:solidFill>
              </a:rPr>
              <a:t>Do you have anything here to eat?” </a:t>
            </a:r>
          </a:p>
          <a:p>
            <a:r>
              <a:rPr lang="en-US" altLang="zh-CN" sz="2600" b="1" baseline="30000" dirty="0"/>
              <a:t>38 </a:t>
            </a:r>
            <a:r>
              <a:rPr lang="zh-CN" altLang="en-US" sz="2600" b="1" dirty="0"/>
              <a:t>耶 稣 说 ： </a:t>
            </a:r>
            <a:r>
              <a:rPr lang="zh-CN" altLang="en-US" sz="2600" b="1" dirty="0">
                <a:solidFill>
                  <a:schemeClr val="accent1">
                    <a:lumMod val="75000"/>
                  </a:schemeClr>
                </a:solidFill>
              </a:rPr>
              <a:t>你 们 为 甚 麽 愁 烦 ？ 为 甚 麽 心 里 起 疑 念 呢 ？</a:t>
            </a:r>
            <a:r>
              <a:rPr lang="en-US" altLang="zh-CN" sz="2600" b="1" baseline="30000" dirty="0">
                <a:solidFill>
                  <a:schemeClr val="accent1">
                    <a:lumMod val="75000"/>
                  </a:schemeClr>
                </a:solidFill>
              </a:rPr>
              <a:t>39 </a:t>
            </a:r>
            <a:r>
              <a:rPr lang="zh-CN" altLang="en-US" sz="2600" b="1" dirty="0">
                <a:solidFill>
                  <a:schemeClr val="accent1">
                    <a:lumMod val="75000"/>
                  </a:schemeClr>
                </a:solidFill>
              </a:rPr>
              <a:t>你 们 看 我 的 手 ， 我 的 脚 ， 就 知 道 实 在 是 我 了 。 摸 我 看 看 ！ 魂 无 骨 无 肉 ， 你 们 看 ， 我 是 有 的 。</a:t>
            </a:r>
            <a:r>
              <a:rPr lang="en-US" altLang="zh-CN" sz="2600" b="1" baseline="30000" dirty="0"/>
              <a:t>40 </a:t>
            </a:r>
            <a:r>
              <a:rPr lang="zh-CN" altLang="en-US" sz="2600" b="1" dirty="0"/>
              <a:t>说 了 这 话 ， 就 把 手 和 脚 给 他 们 看 。</a:t>
            </a:r>
            <a:r>
              <a:rPr lang="en-US" altLang="zh-CN" sz="2600" b="1" baseline="30000" dirty="0"/>
              <a:t>41 </a:t>
            </a:r>
            <a:r>
              <a:rPr lang="zh-CN" altLang="en-US" sz="2600" b="1" dirty="0"/>
              <a:t>他 们 正 喜 得 不 敢 信 ， 并 且 希 奇 ； 耶 稣 就 说 ： </a:t>
            </a:r>
            <a:r>
              <a:rPr lang="zh-CN" altLang="en-US" sz="2600" b="1" dirty="0">
                <a:solidFill>
                  <a:schemeClr val="accent1">
                    <a:lumMod val="75000"/>
                  </a:schemeClr>
                </a:solidFill>
              </a:rPr>
              <a:t>你 们 这 里 有 甚 麽 吃 的 没 有 ？</a:t>
            </a:r>
          </a:p>
          <a:p>
            <a:endParaRPr lang="en-US" sz="2800" dirty="0"/>
          </a:p>
        </p:txBody>
      </p:sp>
    </p:spTree>
    <p:extLst>
      <p:ext uri="{BB962C8B-B14F-4D97-AF65-F5344CB8AC3E}">
        <p14:creationId xmlns:p14="http://schemas.microsoft.com/office/powerpoint/2010/main" val="3868008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lstStyle/>
          <a:p>
            <a:r>
              <a:rPr lang="en-US" dirty="0"/>
              <a:t>Luke 24:42-45   </a:t>
            </a:r>
            <a:r>
              <a:rPr lang="zh-CN" altLang="en-US" b="0" dirty="0"/>
              <a:t>路加福音 </a:t>
            </a:r>
            <a:r>
              <a:rPr lang="en-US" altLang="zh-CN" b="0" dirty="0"/>
              <a:t>24:42-45</a:t>
            </a:r>
            <a:endParaRPr lang="en-US" dirty="0"/>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596900" y="1409700"/>
            <a:ext cx="11061700" cy="4805706"/>
          </a:xfrm>
        </p:spPr>
        <p:txBody>
          <a:bodyPr>
            <a:noAutofit/>
          </a:bodyPr>
          <a:lstStyle/>
          <a:p>
            <a:r>
              <a:rPr lang="en-US" sz="2600" b="1" baseline="30000" dirty="0"/>
              <a:t>42 </a:t>
            </a:r>
            <a:r>
              <a:rPr lang="en-US" sz="2600" b="1" dirty="0"/>
              <a:t>They gave him a piece of broiled fish, </a:t>
            </a:r>
            <a:r>
              <a:rPr lang="en-US" sz="2600" b="1" baseline="30000" dirty="0"/>
              <a:t>43 </a:t>
            </a:r>
            <a:r>
              <a:rPr lang="en-US" sz="2600" b="1" dirty="0"/>
              <a:t>and he took it and ate it in their presence.</a:t>
            </a:r>
            <a:r>
              <a:rPr lang="en-US" sz="2600" b="1" baseline="30000" dirty="0"/>
              <a:t>44 </a:t>
            </a:r>
            <a:r>
              <a:rPr lang="en-US" sz="2600" b="1" dirty="0"/>
              <a:t>He said to them, “This is what I told you while I was still with you: Everything must be fulfilled that is written about me in the Law of Moses, the Prophets and the Psalms.”</a:t>
            </a:r>
            <a:r>
              <a:rPr lang="en-US" sz="2600" b="1" baseline="30000" dirty="0"/>
              <a:t>45 </a:t>
            </a:r>
            <a:r>
              <a:rPr lang="en-US" sz="2600" b="1" dirty="0"/>
              <a:t>Then he opened their minds so they could understand the Scriptures.</a:t>
            </a:r>
          </a:p>
          <a:p>
            <a:r>
              <a:rPr lang="en-US" altLang="zh-CN" sz="2600" b="1" baseline="30000" dirty="0"/>
              <a:t>42 </a:t>
            </a:r>
            <a:r>
              <a:rPr lang="zh-CN" altLang="en-US" sz="2600" b="1" dirty="0"/>
              <a:t>他 们 便 给 他 一 片 烧 鱼 。 （ 有 古 卷 在 此 有 ： 和 一 块 蜜 房 。 ）</a:t>
            </a:r>
            <a:r>
              <a:rPr lang="en-US" altLang="zh-CN" sz="2600" b="1" baseline="30000" dirty="0"/>
              <a:t>43 </a:t>
            </a:r>
            <a:r>
              <a:rPr lang="zh-CN" altLang="en-US" sz="2600" b="1" dirty="0"/>
              <a:t>他 接 过 来 ， 在 他 们 面 前 吃 了 。</a:t>
            </a:r>
            <a:r>
              <a:rPr lang="en-US" altLang="zh-CN" sz="2600" b="1" baseline="30000" dirty="0"/>
              <a:t>44 </a:t>
            </a:r>
            <a:r>
              <a:rPr lang="zh-CN" altLang="en-US" sz="2600" b="1" dirty="0"/>
              <a:t>耶 稣 对 他 们 说 ： 这 就 是 我 从 前 与 你 们 同 在 之 时 所 告 诉 你 们 的 话 说 ： 摩 西 的 律 法 、 先 知 的 书 ， 和 诗 篇 上 所 记 的 ， 凡 指 着 我 的 话 都 必 须 应 验 。</a:t>
            </a:r>
            <a:r>
              <a:rPr lang="en-US" altLang="zh-CN" sz="2600" b="1" baseline="30000" dirty="0"/>
              <a:t>45 </a:t>
            </a:r>
            <a:r>
              <a:rPr lang="zh-CN" altLang="en-US" sz="2600" b="1" dirty="0"/>
              <a:t>於 是 耶 稣 开 他 们 的 心 窍 ， 使 他 们 能 明 白 圣 经 ，</a:t>
            </a:r>
          </a:p>
          <a:p>
            <a:endParaRPr lang="en-US" sz="2800" dirty="0"/>
          </a:p>
        </p:txBody>
      </p:sp>
    </p:spTree>
    <p:extLst>
      <p:ext uri="{BB962C8B-B14F-4D97-AF65-F5344CB8AC3E}">
        <p14:creationId xmlns:p14="http://schemas.microsoft.com/office/powerpoint/2010/main" val="125707848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lstStyle/>
          <a:p>
            <a:r>
              <a:rPr lang="en-US" dirty="0"/>
              <a:t>Luke 24:46-49   </a:t>
            </a:r>
            <a:r>
              <a:rPr lang="zh-CN" altLang="en-US" b="0" dirty="0"/>
              <a:t>路加福音 </a:t>
            </a:r>
            <a:r>
              <a:rPr lang="en-US" altLang="zh-CN" b="0" dirty="0"/>
              <a:t>24:46-49</a:t>
            </a:r>
            <a:endParaRPr lang="en-US" dirty="0"/>
          </a:p>
        </p:txBody>
      </p:sp>
      <p:sp>
        <p:nvSpPr>
          <p:cNvPr id="3" name="Content Placeholder 2">
            <a:extLst>
              <a:ext uri="{FF2B5EF4-FFF2-40B4-BE49-F238E27FC236}">
                <a16:creationId xmlns:a16="http://schemas.microsoft.com/office/drawing/2014/main" id="{62D387D2-8236-42FF-988C-2A48FA7AFD88}"/>
              </a:ext>
            </a:extLst>
          </p:cNvPr>
          <p:cNvSpPr>
            <a:spLocks noGrp="1"/>
          </p:cNvSpPr>
          <p:nvPr>
            <p:ph idx="1"/>
          </p:nvPr>
        </p:nvSpPr>
        <p:spPr>
          <a:xfrm>
            <a:off x="596900" y="1409700"/>
            <a:ext cx="11061700" cy="4902200"/>
          </a:xfrm>
        </p:spPr>
        <p:txBody>
          <a:bodyPr>
            <a:noAutofit/>
          </a:bodyPr>
          <a:lstStyle/>
          <a:p>
            <a:r>
              <a:rPr lang="en-US" sz="2600" b="1" baseline="30000" dirty="0"/>
              <a:t>46 </a:t>
            </a:r>
            <a:r>
              <a:rPr lang="en-US" sz="2600" b="1" dirty="0"/>
              <a:t>He told them, “</a:t>
            </a:r>
            <a:r>
              <a:rPr lang="en-US" sz="2600" b="1" dirty="0">
                <a:solidFill>
                  <a:schemeClr val="accent1">
                    <a:lumMod val="75000"/>
                  </a:schemeClr>
                </a:solidFill>
              </a:rPr>
              <a:t>This is what is written: The Messiah will suffer and rise from the dead on the third day, </a:t>
            </a:r>
            <a:r>
              <a:rPr lang="en-US" sz="2600" b="1" baseline="30000" dirty="0">
                <a:solidFill>
                  <a:schemeClr val="accent1">
                    <a:lumMod val="75000"/>
                  </a:schemeClr>
                </a:solidFill>
              </a:rPr>
              <a:t>47 </a:t>
            </a:r>
            <a:r>
              <a:rPr lang="en-US" sz="2600" b="1" dirty="0">
                <a:solidFill>
                  <a:schemeClr val="accent1">
                    <a:lumMod val="75000"/>
                  </a:schemeClr>
                </a:solidFill>
              </a:rPr>
              <a:t>and repentance for the forgiveness of sins will be preached in his name to all nations, beginning at Jerusalem. </a:t>
            </a:r>
            <a:r>
              <a:rPr lang="en-US" sz="2600" b="1" baseline="30000" dirty="0">
                <a:solidFill>
                  <a:schemeClr val="accent1">
                    <a:lumMod val="75000"/>
                  </a:schemeClr>
                </a:solidFill>
              </a:rPr>
              <a:t>48 </a:t>
            </a:r>
            <a:r>
              <a:rPr lang="en-US" sz="2600" b="1" dirty="0">
                <a:solidFill>
                  <a:schemeClr val="accent1">
                    <a:lumMod val="75000"/>
                  </a:schemeClr>
                </a:solidFill>
              </a:rPr>
              <a:t>You are witnesses of these things. </a:t>
            </a:r>
            <a:r>
              <a:rPr lang="en-US" sz="2600" b="1" baseline="30000" dirty="0">
                <a:solidFill>
                  <a:schemeClr val="accent1">
                    <a:lumMod val="75000"/>
                  </a:schemeClr>
                </a:solidFill>
              </a:rPr>
              <a:t>49 </a:t>
            </a:r>
            <a:r>
              <a:rPr lang="en-US" sz="2600" b="1" dirty="0">
                <a:solidFill>
                  <a:schemeClr val="accent1">
                    <a:lumMod val="75000"/>
                  </a:schemeClr>
                </a:solidFill>
              </a:rPr>
              <a:t>I am going to send you what my Father has promised; but stay in the city until you have been clothed with power from on high.”</a:t>
            </a:r>
          </a:p>
          <a:p>
            <a:r>
              <a:rPr lang="en-US" altLang="zh-CN" sz="2600" b="1" baseline="30000" dirty="0"/>
              <a:t>46 </a:t>
            </a:r>
            <a:r>
              <a:rPr lang="zh-CN" altLang="en-US" sz="2600" b="1" dirty="0"/>
              <a:t>又 对 他 们 说 ： </a:t>
            </a:r>
            <a:r>
              <a:rPr lang="zh-CN" altLang="en-US" sz="2600" b="1" dirty="0">
                <a:solidFill>
                  <a:schemeClr val="accent1">
                    <a:lumMod val="75000"/>
                  </a:schemeClr>
                </a:solidFill>
              </a:rPr>
              <a:t>照 经 上 所 写 的 ， 基 督 必 受 害 ， 第 三 日 从 死 里 复 活 ，</a:t>
            </a:r>
            <a:r>
              <a:rPr lang="en-US" altLang="zh-CN" sz="2600" b="1" baseline="30000" dirty="0">
                <a:solidFill>
                  <a:schemeClr val="accent1">
                    <a:lumMod val="75000"/>
                  </a:schemeClr>
                </a:solidFill>
              </a:rPr>
              <a:t>47 </a:t>
            </a:r>
            <a:r>
              <a:rPr lang="zh-CN" altLang="en-US" sz="2600" b="1" dirty="0">
                <a:solidFill>
                  <a:schemeClr val="accent1">
                    <a:lumMod val="75000"/>
                  </a:schemeClr>
                </a:solidFill>
              </a:rPr>
              <a:t>并 且 人 要 奉 他 的 名 传 悔 改 、 赦 罪 的 道 ， 从 耶 路 撒 冷 起 直 传 到 万 邦 。</a:t>
            </a:r>
            <a:r>
              <a:rPr lang="en-US" altLang="zh-CN" sz="2600" b="1" baseline="30000" dirty="0">
                <a:solidFill>
                  <a:schemeClr val="accent1">
                    <a:lumMod val="75000"/>
                  </a:schemeClr>
                </a:solidFill>
              </a:rPr>
              <a:t>48 </a:t>
            </a:r>
            <a:r>
              <a:rPr lang="zh-CN" altLang="en-US" sz="2600" b="1" dirty="0">
                <a:solidFill>
                  <a:schemeClr val="accent1">
                    <a:lumMod val="75000"/>
                  </a:schemeClr>
                </a:solidFill>
              </a:rPr>
              <a:t>你 们 就 是 这 些 事 的 见 证 。</a:t>
            </a:r>
            <a:r>
              <a:rPr lang="en-US" altLang="zh-CN" sz="2600" b="1" baseline="30000" dirty="0">
                <a:solidFill>
                  <a:schemeClr val="accent1">
                    <a:lumMod val="75000"/>
                  </a:schemeClr>
                </a:solidFill>
              </a:rPr>
              <a:t>49 </a:t>
            </a:r>
            <a:r>
              <a:rPr lang="zh-CN" altLang="en-US" sz="2600" b="1" dirty="0">
                <a:solidFill>
                  <a:schemeClr val="accent1">
                    <a:lumMod val="75000"/>
                  </a:schemeClr>
                </a:solidFill>
              </a:rPr>
              <a:t>我 要 将 我 父 所 应 许 的 降 在 你 们 身 上 ， 你 们 要 在 城 里 等 候 ， 直 到 你 们 领 受 从 上 头 来 的 能 力 。</a:t>
            </a:r>
          </a:p>
          <a:p>
            <a:endParaRPr lang="en-US" sz="2800" dirty="0"/>
          </a:p>
        </p:txBody>
      </p:sp>
    </p:spTree>
    <p:extLst>
      <p:ext uri="{BB962C8B-B14F-4D97-AF65-F5344CB8AC3E}">
        <p14:creationId xmlns:p14="http://schemas.microsoft.com/office/powerpoint/2010/main" val="3893537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767106"/>
          </a:xfrm>
        </p:spPr>
        <p:txBody>
          <a:bodyPr>
            <a:normAutofit/>
          </a:bodyPr>
          <a:lstStyle/>
          <a:p>
            <a:pPr fontAlgn="base"/>
            <a:r>
              <a:rPr lang="en-US" altLang="zh-CN" dirty="0"/>
              <a:t>2.</a:t>
            </a:r>
            <a:r>
              <a:rPr lang="zh-CN" altLang="en-US" dirty="0"/>
              <a:t>耶稣的死与复活是理解圣经的关键</a:t>
            </a:r>
            <a:endParaRPr lang="en-US" dirty="0"/>
          </a:p>
        </p:txBody>
      </p:sp>
      <p:sp>
        <p:nvSpPr>
          <p:cNvPr id="6" name="Title 1">
            <a:extLst>
              <a:ext uri="{FF2B5EF4-FFF2-40B4-BE49-F238E27FC236}">
                <a16:creationId xmlns:a16="http://schemas.microsoft.com/office/drawing/2014/main" id="{C6C0C420-C24D-4767-8138-F55F993EB86D}"/>
              </a:ext>
            </a:extLst>
          </p:cNvPr>
          <p:cNvSpPr txBox="1">
            <a:spLocks/>
          </p:cNvSpPr>
          <p:nvPr/>
        </p:nvSpPr>
        <p:spPr>
          <a:xfrm>
            <a:off x="1079500" y="1689100"/>
            <a:ext cx="10058400" cy="1155700"/>
          </a:xfrm>
          <a:prstGeom prst="rect">
            <a:avLst/>
          </a:prstGeom>
        </p:spPr>
        <p:txBody>
          <a:bodyPr vert="horz" lIns="91440" tIns="45720" rIns="91440" bIns="45720" rtlCol="0" anchor="ctr">
            <a:normAutofit fontScale="90000" lnSpcReduction="10000"/>
          </a:bodyPr>
          <a:lstStyle>
            <a:lvl1pPr algn="l" defTabSz="914400" rtl="0" eaLnBrk="1" latinLnBrk="0" hangingPunct="1">
              <a:lnSpc>
                <a:spcPct val="90000"/>
              </a:lnSpc>
              <a:spcBef>
                <a:spcPct val="0"/>
              </a:spcBef>
              <a:buNone/>
              <a:defRPr lang="en-US" sz="4000" b="1" i="0" kern="1200" cap="none" spc="0" baseline="0" dirty="0">
                <a:solidFill>
                  <a:schemeClr val="tx1">
                    <a:lumMod val="85000"/>
                    <a:lumOff val="15000"/>
                  </a:schemeClr>
                </a:solidFill>
                <a:effectLst/>
                <a:latin typeface="+mj-lt"/>
                <a:ea typeface="+mn-ea"/>
                <a:cs typeface="+mn-cs"/>
              </a:defRPr>
            </a:lvl1pPr>
          </a:lstStyle>
          <a:p>
            <a:pPr fontAlgn="base"/>
            <a:r>
              <a:rPr lang="en-US" sz="4300" dirty="0"/>
              <a:t>Jesus’ death and resurrection is the key to understanding all of Scripture</a:t>
            </a:r>
            <a:r>
              <a:rPr lang="en-US" dirty="0"/>
              <a:t> </a:t>
            </a:r>
          </a:p>
        </p:txBody>
      </p:sp>
    </p:spTree>
    <p:extLst>
      <p:ext uri="{BB962C8B-B14F-4D97-AF65-F5344CB8AC3E}">
        <p14:creationId xmlns:p14="http://schemas.microsoft.com/office/powerpoint/2010/main" val="17883478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1BCB5-743C-4362-919B-DA744D736046}"/>
              </a:ext>
            </a:extLst>
          </p:cNvPr>
          <p:cNvSpPr>
            <a:spLocks noGrp="1"/>
          </p:cNvSpPr>
          <p:nvPr>
            <p:ph type="title"/>
          </p:nvPr>
        </p:nvSpPr>
        <p:spPr>
          <a:xfrm>
            <a:off x="1066800" y="642594"/>
            <a:ext cx="10058400" cy="843306"/>
          </a:xfrm>
        </p:spPr>
        <p:txBody>
          <a:bodyPr/>
          <a:lstStyle/>
          <a:p>
            <a:r>
              <a:rPr lang="en-US" dirty="0"/>
              <a:t>Luke 24:19-21   </a:t>
            </a:r>
            <a:r>
              <a:rPr lang="zh-CN" altLang="en-US" dirty="0"/>
              <a:t>路加福音 </a:t>
            </a:r>
            <a:r>
              <a:rPr lang="en-US" altLang="zh-CN" dirty="0"/>
              <a:t>24:19-21</a:t>
            </a:r>
            <a:endParaRPr lang="en-US" dirty="0"/>
          </a:p>
        </p:txBody>
      </p:sp>
      <p:sp>
        <p:nvSpPr>
          <p:cNvPr id="3" name="Content Placeholder 2">
            <a:extLst>
              <a:ext uri="{FF2B5EF4-FFF2-40B4-BE49-F238E27FC236}">
                <a16:creationId xmlns:a16="http://schemas.microsoft.com/office/drawing/2014/main" id="{EEA45B57-0591-4F57-83A1-CAD301675432}"/>
              </a:ext>
            </a:extLst>
          </p:cNvPr>
          <p:cNvSpPr>
            <a:spLocks noGrp="1"/>
          </p:cNvSpPr>
          <p:nvPr>
            <p:ph idx="1"/>
          </p:nvPr>
        </p:nvSpPr>
        <p:spPr>
          <a:xfrm>
            <a:off x="876300" y="1485900"/>
            <a:ext cx="10642600" cy="4729506"/>
          </a:xfrm>
        </p:spPr>
        <p:txBody>
          <a:bodyPr>
            <a:normAutofit/>
          </a:bodyPr>
          <a:lstStyle/>
          <a:p>
            <a:r>
              <a:rPr lang="en-US" sz="2400" b="1" baseline="30000" dirty="0"/>
              <a:t>19 </a:t>
            </a:r>
            <a:r>
              <a:rPr lang="en-US" sz="2400" b="1" dirty="0"/>
              <a:t>“What things?” he asked.</a:t>
            </a:r>
            <a:r>
              <a:rPr lang="en-US" sz="2400" dirty="0"/>
              <a:t> </a:t>
            </a:r>
            <a:r>
              <a:rPr lang="en-US" sz="2400" b="1" dirty="0"/>
              <a:t>“About Jesus of Nazareth,” they replied. “He was a prophet, powerful in word and deed before God and all the people.</a:t>
            </a:r>
            <a:r>
              <a:rPr lang="en-US" sz="2400" dirty="0"/>
              <a:t> </a:t>
            </a:r>
            <a:r>
              <a:rPr lang="en-US" sz="2400" b="1" baseline="30000" dirty="0"/>
              <a:t>20 </a:t>
            </a:r>
            <a:r>
              <a:rPr lang="en-US" sz="2400" b="1" dirty="0"/>
              <a:t>The chief priests and our rulers handed him over to be sentenced to death, and they crucified him; </a:t>
            </a:r>
            <a:r>
              <a:rPr lang="en-US" sz="2400" b="1" baseline="30000" dirty="0"/>
              <a:t>21 </a:t>
            </a:r>
            <a:r>
              <a:rPr lang="en-US" sz="2400" b="1" dirty="0"/>
              <a:t>but we had hoped that he was the one who was going to redeem Israel. And what is more, it is the third day since all this took place. </a:t>
            </a:r>
          </a:p>
          <a:p>
            <a:r>
              <a:rPr lang="en-US" altLang="zh-CN" sz="2400" b="1" baseline="30000" dirty="0"/>
              <a:t>19 </a:t>
            </a:r>
            <a:r>
              <a:rPr lang="zh-CN" altLang="en-US" sz="2400" b="1" dirty="0"/>
              <a:t>耶 稣 说 ： 甚 麽 事 呢 ？ 他 们 说 ： 就 是 拿 撒 勒 人 耶 稣 的 事 。 他 是 个 先 知 ， 在 神 和 众 百 姓 面 前 ， 说 话 行 事 都 有 大 能 。</a:t>
            </a:r>
            <a:r>
              <a:rPr lang="en-US" altLang="zh-CN" sz="2400" b="1" baseline="30000" dirty="0"/>
              <a:t> 20 </a:t>
            </a:r>
            <a:r>
              <a:rPr lang="zh-CN" altLang="en-US" sz="2400" b="1" dirty="0"/>
              <a:t>祭 司 长 和 我 们 的 官 府 竟 把 他 解 去 ， 定 了 死 罪 ， 钉 在 十 字 架 上 。</a:t>
            </a:r>
            <a:r>
              <a:rPr lang="en-US" altLang="zh-CN" sz="2400" b="1" baseline="30000" dirty="0"/>
              <a:t>21 </a:t>
            </a:r>
            <a:r>
              <a:rPr lang="zh-CN" altLang="en-US" sz="2400" b="1" dirty="0"/>
              <a:t>但 我 们 素 来 所 盼 望 、 要 赎 以 色 列 民 的 就 是 他 ！ 不 但 如 此 ， 而 且 这 事 成 就 ， 现 在 已 经 三 天 了 。</a:t>
            </a:r>
          </a:p>
          <a:p>
            <a:endParaRPr lang="en-US" sz="1600" b="1" dirty="0"/>
          </a:p>
        </p:txBody>
      </p:sp>
    </p:spTree>
    <p:extLst>
      <p:ext uri="{BB962C8B-B14F-4D97-AF65-F5344CB8AC3E}">
        <p14:creationId xmlns:p14="http://schemas.microsoft.com/office/powerpoint/2010/main" val="4154254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1BCB5-743C-4362-919B-DA744D736046}"/>
              </a:ext>
            </a:extLst>
          </p:cNvPr>
          <p:cNvSpPr>
            <a:spLocks noGrp="1"/>
          </p:cNvSpPr>
          <p:nvPr>
            <p:ph type="title"/>
          </p:nvPr>
        </p:nvSpPr>
        <p:spPr>
          <a:xfrm>
            <a:off x="1066800" y="642594"/>
            <a:ext cx="10058400" cy="843306"/>
          </a:xfrm>
        </p:spPr>
        <p:txBody>
          <a:bodyPr/>
          <a:lstStyle/>
          <a:p>
            <a:r>
              <a:rPr lang="en-US" dirty="0"/>
              <a:t>Luke 24:36-40   </a:t>
            </a:r>
            <a:r>
              <a:rPr lang="zh-CN" altLang="en-US" dirty="0"/>
              <a:t>路加福音 </a:t>
            </a:r>
            <a:r>
              <a:rPr lang="en-US" altLang="zh-CN" dirty="0"/>
              <a:t>24:36-40</a:t>
            </a:r>
            <a:endParaRPr lang="en-US" dirty="0"/>
          </a:p>
        </p:txBody>
      </p:sp>
      <p:sp>
        <p:nvSpPr>
          <p:cNvPr id="3" name="Content Placeholder 2">
            <a:extLst>
              <a:ext uri="{FF2B5EF4-FFF2-40B4-BE49-F238E27FC236}">
                <a16:creationId xmlns:a16="http://schemas.microsoft.com/office/drawing/2014/main" id="{EEA45B57-0591-4F57-83A1-CAD301675432}"/>
              </a:ext>
            </a:extLst>
          </p:cNvPr>
          <p:cNvSpPr>
            <a:spLocks noGrp="1"/>
          </p:cNvSpPr>
          <p:nvPr>
            <p:ph idx="1"/>
          </p:nvPr>
        </p:nvSpPr>
        <p:spPr>
          <a:xfrm>
            <a:off x="876300" y="1485900"/>
            <a:ext cx="10642600" cy="4729506"/>
          </a:xfrm>
        </p:spPr>
        <p:txBody>
          <a:bodyPr>
            <a:normAutofit/>
          </a:bodyPr>
          <a:lstStyle/>
          <a:p>
            <a:r>
              <a:rPr lang="en-US" sz="2400" b="1" dirty="0"/>
              <a:t>36 While they were still talking about this, Jesus himself stood among them and said to them, “Peace be with you.” 37 They were startled and frightened, thinking they saw a ghost. 38 He said to them, </a:t>
            </a:r>
            <a:r>
              <a:rPr lang="en-US" sz="2400" b="1" dirty="0">
                <a:solidFill>
                  <a:schemeClr val="accent1">
                    <a:lumMod val="75000"/>
                  </a:schemeClr>
                </a:solidFill>
              </a:rPr>
              <a:t>“Why are you troubled, and why do doubts rise in your minds?</a:t>
            </a:r>
            <a:r>
              <a:rPr lang="en-US" sz="2400" b="1" dirty="0"/>
              <a:t> 39 Look at my hands and my feet. It is I myself! Touch me and see; a ghost does not have flesh and bones, as you see I have.” 40 When he had said this, he showed them his hands and feet.</a:t>
            </a:r>
          </a:p>
          <a:p>
            <a:r>
              <a:rPr lang="en-US" altLang="zh-CN" sz="2400" b="1" baseline="30000" dirty="0"/>
              <a:t>36 </a:t>
            </a:r>
            <a:r>
              <a:rPr lang="zh-CN" altLang="en-US" sz="2400" b="1" dirty="0"/>
              <a:t>正 说 这 话 的 时 候 ， 耶 稣 亲 自 站 在 他 们 当 中 ， 说 ： 愿 你 们 平 安 ！</a:t>
            </a:r>
            <a:r>
              <a:rPr lang="en-US" altLang="zh-CN" sz="2400" b="1" baseline="30000" dirty="0"/>
              <a:t>37 </a:t>
            </a:r>
            <a:r>
              <a:rPr lang="zh-CN" altLang="en-US" sz="2400" b="1" dirty="0"/>
              <a:t>他 们 却 惊 慌 害 怕 ， 以 为 所 看 见 的 是 魂 。</a:t>
            </a:r>
            <a:r>
              <a:rPr lang="en-US" altLang="zh-CN" sz="2400" b="1" baseline="30000" dirty="0"/>
              <a:t>38 </a:t>
            </a:r>
            <a:r>
              <a:rPr lang="zh-CN" altLang="en-US" sz="2400" b="1" dirty="0"/>
              <a:t>耶 稣 说 ： </a:t>
            </a:r>
            <a:r>
              <a:rPr lang="zh-CN" altLang="en-US" sz="2400" b="1" dirty="0">
                <a:solidFill>
                  <a:schemeClr val="accent1">
                    <a:lumMod val="75000"/>
                  </a:schemeClr>
                </a:solidFill>
              </a:rPr>
              <a:t>你 们 为 甚 麽 愁 烦 ？ 为 甚 麽 心 里 起 疑 念 呢 ？</a:t>
            </a:r>
            <a:r>
              <a:rPr lang="en-US" altLang="zh-CN" sz="2400" b="1" baseline="30000" dirty="0"/>
              <a:t>39 </a:t>
            </a:r>
            <a:r>
              <a:rPr lang="zh-CN" altLang="en-US" sz="2400" b="1" dirty="0"/>
              <a:t>你 们 看 我 的 手 ， 我 的 脚 ， 就 知 道 实 在 是 我 了 。 摸 我 看 看 ！ 魂 无 骨 无 肉 ， 你 们 看 ， 我 是 有 的 。</a:t>
            </a:r>
            <a:r>
              <a:rPr lang="en-US" altLang="zh-CN" sz="2400" b="1" baseline="30000" dirty="0"/>
              <a:t>40 </a:t>
            </a:r>
            <a:r>
              <a:rPr lang="zh-CN" altLang="en-US" sz="2400" b="1" dirty="0"/>
              <a:t>说 了 这 话 ， 就 把 手 和 脚 给 他 们 看 。</a:t>
            </a:r>
          </a:p>
          <a:p>
            <a:endParaRPr lang="en-US" sz="1600" b="1" dirty="0"/>
          </a:p>
        </p:txBody>
      </p:sp>
    </p:spTree>
    <p:extLst>
      <p:ext uri="{BB962C8B-B14F-4D97-AF65-F5344CB8AC3E}">
        <p14:creationId xmlns:p14="http://schemas.microsoft.com/office/powerpoint/2010/main" val="38212347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1BCB5-743C-4362-919B-DA744D736046}"/>
              </a:ext>
            </a:extLst>
          </p:cNvPr>
          <p:cNvSpPr>
            <a:spLocks noGrp="1"/>
          </p:cNvSpPr>
          <p:nvPr>
            <p:ph type="title"/>
          </p:nvPr>
        </p:nvSpPr>
        <p:spPr>
          <a:xfrm>
            <a:off x="1066800" y="642594"/>
            <a:ext cx="10058400" cy="843306"/>
          </a:xfrm>
        </p:spPr>
        <p:txBody>
          <a:bodyPr/>
          <a:lstStyle/>
          <a:p>
            <a:r>
              <a:rPr lang="en-US" dirty="0"/>
              <a:t>Luke 24:44-45   </a:t>
            </a:r>
            <a:r>
              <a:rPr lang="zh-CN" altLang="en-US" dirty="0"/>
              <a:t>路加福音 </a:t>
            </a:r>
            <a:r>
              <a:rPr lang="en-US" altLang="zh-CN" dirty="0"/>
              <a:t>24:44-45</a:t>
            </a:r>
            <a:endParaRPr lang="en-US" dirty="0"/>
          </a:p>
        </p:txBody>
      </p:sp>
      <p:sp>
        <p:nvSpPr>
          <p:cNvPr id="3" name="Content Placeholder 2">
            <a:extLst>
              <a:ext uri="{FF2B5EF4-FFF2-40B4-BE49-F238E27FC236}">
                <a16:creationId xmlns:a16="http://schemas.microsoft.com/office/drawing/2014/main" id="{EEA45B57-0591-4F57-83A1-CAD301675432}"/>
              </a:ext>
            </a:extLst>
          </p:cNvPr>
          <p:cNvSpPr>
            <a:spLocks noGrp="1"/>
          </p:cNvSpPr>
          <p:nvPr>
            <p:ph idx="1"/>
          </p:nvPr>
        </p:nvSpPr>
        <p:spPr>
          <a:xfrm>
            <a:off x="876300" y="1485900"/>
            <a:ext cx="10642600" cy="4729506"/>
          </a:xfrm>
        </p:spPr>
        <p:txBody>
          <a:bodyPr>
            <a:normAutofit/>
          </a:bodyPr>
          <a:lstStyle/>
          <a:p>
            <a:r>
              <a:rPr lang="en-US" sz="2800" b="1" dirty="0"/>
              <a:t>44 He said to them, </a:t>
            </a:r>
            <a:r>
              <a:rPr lang="en-US" sz="2800" b="1" dirty="0">
                <a:solidFill>
                  <a:schemeClr val="accent1">
                    <a:lumMod val="75000"/>
                  </a:schemeClr>
                </a:solidFill>
              </a:rPr>
              <a:t>“This is what I told you while I was still with you: Everything must be fulfilled that is written about me in the Law of Moses, the Prophets and the Psalms.”</a:t>
            </a:r>
            <a:r>
              <a:rPr lang="en-US" sz="2800" b="1" dirty="0"/>
              <a:t>45 Then he </a:t>
            </a:r>
            <a:r>
              <a:rPr lang="en-US" sz="2800" b="1" dirty="0">
                <a:solidFill>
                  <a:schemeClr val="accent1">
                    <a:lumMod val="75000"/>
                  </a:schemeClr>
                </a:solidFill>
              </a:rPr>
              <a:t>opened their minds </a:t>
            </a:r>
            <a:r>
              <a:rPr lang="en-US" sz="2800" b="1" dirty="0"/>
              <a:t>so they could understand the Scriptures. </a:t>
            </a:r>
            <a:br>
              <a:rPr lang="en-US" sz="2800" b="1" dirty="0"/>
            </a:br>
            <a:r>
              <a:rPr lang="en-US" altLang="zh-CN" sz="2800" b="1" baseline="30000" dirty="0"/>
              <a:t>44 </a:t>
            </a:r>
            <a:r>
              <a:rPr lang="zh-CN" altLang="en-US" sz="2800" b="1" dirty="0"/>
              <a:t>耶 稣 对 他 们 说 ： </a:t>
            </a:r>
            <a:r>
              <a:rPr lang="zh-CN" altLang="en-US" sz="2800" b="1" dirty="0">
                <a:solidFill>
                  <a:schemeClr val="accent1">
                    <a:lumMod val="75000"/>
                  </a:schemeClr>
                </a:solidFill>
              </a:rPr>
              <a:t>这 就 是 我 从 前 与 你 们 同 在 之 时 所 告 诉 你 们 的 话 说 ： 摩 西 的 律 法 、 先 知 的 书 ， 和 诗 篇 上 所 记 的 ， 凡 指 着 我 的 话 都 必 须 应 验 。</a:t>
            </a:r>
            <a:r>
              <a:rPr lang="en-US" altLang="zh-CN" sz="2800" b="1" baseline="30000" dirty="0"/>
              <a:t>45 </a:t>
            </a:r>
            <a:r>
              <a:rPr lang="zh-CN" altLang="en-US" sz="2800" b="1" dirty="0"/>
              <a:t>於 是 耶 稣 </a:t>
            </a:r>
            <a:r>
              <a:rPr lang="zh-CN" altLang="en-US" sz="2800" b="1" dirty="0">
                <a:solidFill>
                  <a:schemeClr val="accent1">
                    <a:lumMod val="75000"/>
                  </a:schemeClr>
                </a:solidFill>
              </a:rPr>
              <a:t>开 他 们 的 心 窍 </a:t>
            </a:r>
            <a:r>
              <a:rPr lang="zh-CN" altLang="en-US" sz="2800" b="1" dirty="0"/>
              <a:t>， 使 他 们 能 明 白 圣 经 。</a:t>
            </a:r>
          </a:p>
        </p:txBody>
      </p:sp>
    </p:spTree>
    <p:extLst>
      <p:ext uri="{BB962C8B-B14F-4D97-AF65-F5344CB8AC3E}">
        <p14:creationId xmlns:p14="http://schemas.microsoft.com/office/powerpoint/2010/main" val="38673080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1BCB5-743C-4362-919B-DA744D736046}"/>
              </a:ext>
            </a:extLst>
          </p:cNvPr>
          <p:cNvSpPr>
            <a:spLocks noGrp="1"/>
          </p:cNvSpPr>
          <p:nvPr>
            <p:ph type="title"/>
          </p:nvPr>
        </p:nvSpPr>
        <p:spPr>
          <a:xfrm>
            <a:off x="1066800" y="642594"/>
            <a:ext cx="10058400" cy="843306"/>
          </a:xfrm>
        </p:spPr>
        <p:txBody>
          <a:bodyPr>
            <a:normAutofit/>
          </a:bodyPr>
          <a:lstStyle/>
          <a:p>
            <a:r>
              <a:rPr lang="en-US" dirty="0"/>
              <a:t>1 Corinthians 1:18-2</a:t>
            </a:r>
            <a:r>
              <a:rPr lang="en-US" altLang="zh-CN" dirty="0"/>
              <a:t>0</a:t>
            </a:r>
            <a:r>
              <a:rPr lang="en-US" dirty="0"/>
              <a:t> </a:t>
            </a:r>
            <a:r>
              <a:rPr lang="zh-CN" altLang="en-US" dirty="0"/>
              <a:t>哥林多前书 </a:t>
            </a:r>
            <a:r>
              <a:rPr lang="en-US" altLang="zh-TW" dirty="0"/>
              <a:t>1:18-2</a:t>
            </a:r>
            <a:r>
              <a:rPr lang="en-US" altLang="zh-CN" dirty="0"/>
              <a:t>0</a:t>
            </a:r>
            <a:endParaRPr lang="en-US" dirty="0"/>
          </a:p>
        </p:txBody>
      </p:sp>
      <p:sp>
        <p:nvSpPr>
          <p:cNvPr id="3" name="Content Placeholder 2">
            <a:extLst>
              <a:ext uri="{FF2B5EF4-FFF2-40B4-BE49-F238E27FC236}">
                <a16:creationId xmlns:a16="http://schemas.microsoft.com/office/drawing/2014/main" id="{EEA45B57-0591-4F57-83A1-CAD301675432}"/>
              </a:ext>
            </a:extLst>
          </p:cNvPr>
          <p:cNvSpPr>
            <a:spLocks noGrp="1"/>
          </p:cNvSpPr>
          <p:nvPr>
            <p:ph idx="1"/>
          </p:nvPr>
        </p:nvSpPr>
        <p:spPr>
          <a:xfrm>
            <a:off x="876300" y="1485900"/>
            <a:ext cx="10642600" cy="4729506"/>
          </a:xfrm>
        </p:spPr>
        <p:txBody>
          <a:bodyPr>
            <a:normAutofit lnSpcReduction="10000"/>
          </a:bodyPr>
          <a:lstStyle/>
          <a:p>
            <a:r>
              <a:rPr lang="en-US" sz="2500" b="1" baseline="30000" dirty="0"/>
              <a:t>18 </a:t>
            </a:r>
            <a:r>
              <a:rPr lang="en-US" sz="2500" b="1" dirty="0"/>
              <a:t>For the message of the cross is foolishness to those who are perishing, but to us who are being saved it is the power of God. </a:t>
            </a:r>
            <a:r>
              <a:rPr lang="en-US" sz="2500" b="1" baseline="30000" dirty="0"/>
              <a:t>19 </a:t>
            </a:r>
            <a:r>
              <a:rPr lang="en-US" sz="2500" b="1" dirty="0"/>
              <a:t>For it is </a:t>
            </a:r>
            <a:r>
              <a:rPr lang="en-US" sz="2500" b="1" dirty="0" err="1"/>
              <a:t>written:“I</a:t>
            </a:r>
            <a:r>
              <a:rPr lang="en-US" sz="2500" b="1" dirty="0"/>
              <a:t> will destroy the wisdom of the wise; the intelligence of the intelligent I will frustrate.”</a:t>
            </a:r>
            <a:r>
              <a:rPr lang="en-US" sz="2500" b="1" baseline="30000" dirty="0"/>
              <a:t>20 </a:t>
            </a:r>
            <a:r>
              <a:rPr lang="en-US" sz="2500" b="1" dirty="0"/>
              <a:t>Where is the wise person? Where is the teacher of the law? Where is the philosopher of this age? Has not God made foolish the wisdom of the world?</a:t>
            </a:r>
          </a:p>
          <a:p>
            <a:r>
              <a:rPr lang="en-US" sz="2500" b="1" dirty="0"/>
              <a:t> </a:t>
            </a:r>
            <a:r>
              <a:rPr lang="en-US" altLang="zh-CN" sz="2500" b="1" baseline="30000" dirty="0"/>
              <a:t>18 </a:t>
            </a:r>
            <a:r>
              <a:rPr lang="zh-CN" altLang="en-US" sz="2500" b="1" dirty="0"/>
              <a:t>因 为 十 字 架 的 道 理 ， 在 那 灭 亡 的 人 为 愚 拙 ； 在 我 们 得 救 的 人 ， 却 为 神 的 大 能 。</a:t>
            </a:r>
            <a:r>
              <a:rPr lang="en-US" altLang="zh-CN" sz="2500" b="1" baseline="30000" dirty="0"/>
              <a:t>19 </a:t>
            </a:r>
            <a:r>
              <a:rPr lang="zh-CN" altLang="en-US" sz="2500" b="1" dirty="0"/>
              <a:t>就 如 经 上 所 记 ： 我 要 灭 绝 智 慧 人 的 智 慧 ， 废 弃 聪 明 人 的 聪 明 。</a:t>
            </a:r>
            <a:r>
              <a:rPr lang="en-US" altLang="zh-CN" sz="2500" b="1" baseline="30000" dirty="0"/>
              <a:t>20 </a:t>
            </a:r>
            <a:r>
              <a:rPr lang="zh-CN" altLang="en-US" sz="2500" b="1" dirty="0"/>
              <a:t>智 慧 人 在 那 里 ？ 文 士 在 那 里 ？ 这 世 上 的 辩 士 在 那 里 ？ 神 岂 不 是 叫 这 世 上 的 智 慧 变 成 愚 拙 麽 ？</a:t>
            </a:r>
            <a:endParaRPr lang="zh-CN" altLang="en-US" sz="2400" b="1" dirty="0"/>
          </a:p>
        </p:txBody>
      </p:sp>
    </p:spTree>
    <p:extLst>
      <p:ext uri="{BB962C8B-B14F-4D97-AF65-F5344CB8AC3E}">
        <p14:creationId xmlns:p14="http://schemas.microsoft.com/office/powerpoint/2010/main" val="7351093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1BCB5-743C-4362-919B-DA744D736046}"/>
              </a:ext>
            </a:extLst>
          </p:cNvPr>
          <p:cNvSpPr>
            <a:spLocks noGrp="1"/>
          </p:cNvSpPr>
          <p:nvPr>
            <p:ph type="title"/>
          </p:nvPr>
        </p:nvSpPr>
        <p:spPr>
          <a:xfrm>
            <a:off x="1066800" y="642594"/>
            <a:ext cx="10058400" cy="843306"/>
          </a:xfrm>
        </p:spPr>
        <p:txBody>
          <a:bodyPr>
            <a:normAutofit/>
          </a:bodyPr>
          <a:lstStyle/>
          <a:p>
            <a:r>
              <a:rPr lang="en-US" dirty="0"/>
              <a:t>1 Corinthians 1:</a:t>
            </a:r>
            <a:r>
              <a:rPr lang="en-US" altLang="zh-CN" dirty="0"/>
              <a:t>21</a:t>
            </a:r>
            <a:r>
              <a:rPr lang="en-US" dirty="0"/>
              <a:t>-25 </a:t>
            </a:r>
            <a:r>
              <a:rPr lang="zh-CN" altLang="en-US" dirty="0"/>
              <a:t>哥林多前书 </a:t>
            </a:r>
            <a:r>
              <a:rPr lang="en-US" altLang="zh-TW" dirty="0"/>
              <a:t>1:</a:t>
            </a:r>
            <a:r>
              <a:rPr lang="en-US" altLang="zh-CN" dirty="0"/>
              <a:t>21</a:t>
            </a:r>
            <a:r>
              <a:rPr lang="en-US" altLang="zh-TW" dirty="0"/>
              <a:t>-25</a:t>
            </a:r>
            <a:endParaRPr lang="en-US" dirty="0"/>
          </a:p>
        </p:txBody>
      </p:sp>
      <p:sp>
        <p:nvSpPr>
          <p:cNvPr id="3" name="Content Placeholder 2">
            <a:extLst>
              <a:ext uri="{FF2B5EF4-FFF2-40B4-BE49-F238E27FC236}">
                <a16:creationId xmlns:a16="http://schemas.microsoft.com/office/drawing/2014/main" id="{EEA45B57-0591-4F57-83A1-CAD301675432}"/>
              </a:ext>
            </a:extLst>
          </p:cNvPr>
          <p:cNvSpPr>
            <a:spLocks noGrp="1"/>
          </p:cNvSpPr>
          <p:nvPr>
            <p:ph idx="1"/>
          </p:nvPr>
        </p:nvSpPr>
        <p:spPr>
          <a:xfrm>
            <a:off x="673100" y="1485900"/>
            <a:ext cx="10845800" cy="4838700"/>
          </a:xfrm>
        </p:spPr>
        <p:txBody>
          <a:bodyPr>
            <a:normAutofit fontScale="92500" lnSpcReduction="10000"/>
          </a:bodyPr>
          <a:lstStyle/>
          <a:p>
            <a:r>
              <a:rPr lang="en-US" sz="2400" b="1" baseline="30000" dirty="0"/>
              <a:t>21 </a:t>
            </a:r>
            <a:r>
              <a:rPr lang="en-US" sz="2400" b="1" dirty="0"/>
              <a:t>For since in the wisdom of God the world through its wisdom did not know him, God was pleased through the foolishness of what was preached to save those who believe.</a:t>
            </a:r>
            <a:r>
              <a:rPr lang="en-US" sz="2400" b="1" baseline="30000" dirty="0"/>
              <a:t>22 </a:t>
            </a:r>
            <a:r>
              <a:rPr lang="en-US" sz="2400" b="1" dirty="0"/>
              <a:t>Jews demand signs and Greeks look for wisdom, </a:t>
            </a:r>
            <a:r>
              <a:rPr lang="en-US" sz="2400" b="1" baseline="30000" dirty="0"/>
              <a:t>23 </a:t>
            </a:r>
            <a:r>
              <a:rPr lang="en-US" sz="2400" b="1" dirty="0"/>
              <a:t>but we preach Christ crucified: a stumbling block to Jews and foolishness to Gentiles, </a:t>
            </a:r>
            <a:r>
              <a:rPr lang="en-US" sz="2400" b="1" baseline="30000" dirty="0"/>
              <a:t>24 </a:t>
            </a:r>
            <a:r>
              <a:rPr lang="en-US" sz="2400" b="1" dirty="0"/>
              <a:t>but to those whom God has called, both Jews and Greeks, Christ the power of God and the wisdom of God. </a:t>
            </a:r>
            <a:r>
              <a:rPr lang="en-US" sz="2400" b="1" baseline="30000" dirty="0"/>
              <a:t>25 </a:t>
            </a:r>
            <a:r>
              <a:rPr lang="en-US" sz="2400" b="1" dirty="0"/>
              <a:t>For the foolishness of God is wiser than human wisdom, and the weakness of God is stronger than human strength.</a:t>
            </a:r>
          </a:p>
          <a:p>
            <a:r>
              <a:rPr lang="en-US" altLang="zh-CN" sz="2400" b="1" baseline="30000" dirty="0"/>
              <a:t>21 </a:t>
            </a:r>
            <a:r>
              <a:rPr lang="zh-CN" altLang="en-US" sz="2400" b="1" dirty="0"/>
              <a:t>世 人 凭 自 己 的 智 慧 ， 既 不 认 识 神 ， 神 就 乐 意 用 人 所 当 作 愚 拙 的 道 理 ， 拯 救 那 些 信 的 人 ； 这 就 是 神 的 智 慧 了 。</a:t>
            </a:r>
            <a:r>
              <a:rPr lang="en-US" altLang="zh-CN" sz="2400" b="1" baseline="30000" dirty="0"/>
              <a:t>22 </a:t>
            </a:r>
            <a:r>
              <a:rPr lang="zh-CN" altLang="en-US" sz="2400" b="1" dirty="0"/>
              <a:t>犹 太 人 是 要 神 迹 ， 希 利 尼 人 是 求 智 慧 ，</a:t>
            </a:r>
            <a:r>
              <a:rPr lang="en-US" altLang="zh-CN" sz="2400" b="1" baseline="30000" dirty="0"/>
              <a:t>23 </a:t>
            </a:r>
            <a:r>
              <a:rPr lang="zh-CN" altLang="en-US" sz="2400" b="1" dirty="0"/>
              <a:t>我 们 却 是 传 钉 十 字 架 的 基 督 ， 在 犹 太 人 为 绊 脚 石 ， 在 外 邦 人 为 愚 拙 ；</a:t>
            </a:r>
            <a:r>
              <a:rPr lang="en-US" altLang="zh-CN" sz="2400" b="1" baseline="30000" dirty="0"/>
              <a:t>24 </a:t>
            </a:r>
            <a:r>
              <a:rPr lang="zh-CN" altLang="en-US" sz="2400" b="1" dirty="0"/>
              <a:t>但 在 那 蒙 召 的 ， 无 论 是 犹 太 人 、 希 利 尼 人 ， 基 督 总 为 神 的 能 力 ， 神 的 智 慧 。</a:t>
            </a:r>
            <a:r>
              <a:rPr lang="en-US" altLang="zh-CN" sz="2400" b="1" baseline="30000" dirty="0"/>
              <a:t>25 </a:t>
            </a:r>
            <a:r>
              <a:rPr lang="zh-CN" altLang="en-US" sz="2400" b="1" dirty="0"/>
              <a:t>因 神 的 愚 拙 总 比 人 智 慧 ， 神 的 软 弱 总 比 人 强 壮 。</a:t>
            </a:r>
          </a:p>
        </p:txBody>
      </p:sp>
    </p:spTree>
    <p:extLst>
      <p:ext uri="{BB962C8B-B14F-4D97-AF65-F5344CB8AC3E}">
        <p14:creationId xmlns:p14="http://schemas.microsoft.com/office/powerpoint/2010/main" val="1732732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D0B3AA-59C8-40A7-9107-7BB134ACE8B9}"/>
              </a:ext>
            </a:extLst>
          </p:cNvPr>
          <p:cNvSpPr>
            <a:spLocks noGrp="1"/>
          </p:cNvSpPr>
          <p:nvPr>
            <p:ph type="title"/>
          </p:nvPr>
        </p:nvSpPr>
        <p:spPr>
          <a:xfrm>
            <a:off x="1066800" y="642594"/>
            <a:ext cx="10058400" cy="1465606"/>
          </a:xfrm>
        </p:spPr>
        <p:txBody>
          <a:bodyPr>
            <a:normAutofit/>
          </a:bodyPr>
          <a:lstStyle/>
          <a:p>
            <a:pPr fontAlgn="base"/>
            <a:r>
              <a:rPr lang="en-US" altLang="zh-CN" dirty="0"/>
              <a:t>3.</a:t>
            </a:r>
            <a:r>
              <a:rPr lang="zh-CN" altLang="en-US" dirty="0"/>
              <a:t> 耶稣的死与复活给了我们希望，给了世界一个强有力的信息。</a:t>
            </a:r>
            <a:endParaRPr lang="en-US" dirty="0"/>
          </a:p>
        </p:txBody>
      </p:sp>
      <p:sp>
        <p:nvSpPr>
          <p:cNvPr id="6" name="Title 1">
            <a:extLst>
              <a:ext uri="{FF2B5EF4-FFF2-40B4-BE49-F238E27FC236}">
                <a16:creationId xmlns:a16="http://schemas.microsoft.com/office/drawing/2014/main" id="{C6C0C420-C24D-4767-8138-F55F993EB86D}"/>
              </a:ext>
            </a:extLst>
          </p:cNvPr>
          <p:cNvSpPr txBox="1">
            <a:spLocks/>
          </p:cNvSpPr>
          <p:nvPr/>
        </p:nvSpPr>
        <p:spPr>
          <a:xfrm>
            <a:off x="977900" y="2293594"/>
            <a:ext cx="10058400" cy="1155700"/>
          </a:xfrm>
          <a:prstGeom prst="rect">
            <a:avLst/>
          </a:prstGeom>
        </p:spPr>
        <p:txBody>
          <a:bodyPr vert="horz" lIns="91440" tIns="45720" rIns="91440" bIns="45720" rtlCol="0" anchor="ctr">
            <a:normAutofit fontScale="97500" lnSpcReduction="10000"/>
          </a:bodyPr>
          <a:lstStyle>
            <a:lvl1pPr algn="l" defTabSz="914400" rtl="0" eaLnBrk="1" latinLnBrk="0" hangingPunct="1">
              <a:lnSpc>
                <a:spcPct val="90000"/>
              </a:lnSpc>
              <a:spcBef>
                <a:spcPct val="0"/>
              </a:spcBef>
              <a:buNone/>
              <a:defRPr lang="en-US" sz="4000" b="1" i="0" kern="1200" cap="none" spc="0" baseline="0" dirty="0">
                <a:solidFill>
                  <a:schemeClr val="tx1">
                    <a:lumMod val="85000"/>
                    <a:lumOff val="15000"/>
                  </a:schemeClr>
                </a:solidFill>
                <a:effectLst/>
                <a:latin typeface="+mj-lt"/>
                <a:ea typeface="+mn-ea"/>
                <a:cs typeface="+mn-cs"/>
              </a:defRPr>
            </a:lvl1pPr>
          </a:lstStyle>
          <a:p>
            <a:pPr fontAlgn="base"/>
            <a:r>
              <a:rPr lang="en-US" dirty="0"/>
              <a:t>Jesus death and resurrection gives us hope and a powerful message for the world.   </a:t>
            </a:r>
          </a:p>
        </p:txBody>
      </p:sp>
    </p:spTree>
    <p:extLst>
      <p:ext uri="{BB962C8B-B14F-4D97-AF65-F5344CB8AC3E}">
        <p14:creationId xmlns:p14="http://schemas.microsoft.com/office/powerpoint/2010/main" val="16462830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11BCB5-743C-4362-919B-DA744D736046}"/>
              </a:ext>
            </a:extLst>
          </p:cNvPr>
          <p:cNvSpPr>
            <a:spLocks noGrp="1"/>
          </p:cNvSpPr>
          <p:nvPr>
            <p:ph type="title"/>
          </p:nvPr>
        </p:nvSpPr>
        <p:spPr>
          <a:xfrm>
            <a:off x="1066800" y="642594"/>
            <a:ext cx="10058400" cy="843306"/>
          </a:xfrm>
        </p:spPr>
        <p:txBody>
          <a:bodyPr>
            <a:normAutofit/>
          </a:bodyPr>
          <a:lstStyle/>
          <a:p>
            <a:r>
              <a:rPr lang="en-US" altLang="zh-CN" dirty="0"/>
              <a:t>Matthew 28:18-20  </a:t>
            </a:r>
            <a:r>
              <a:rPr lang="zh-CN" altLang="en-US" dirty="0"/>
              <a:t>马太福音 </a:t>
            </a:r>
            <a:r>
              <a:rPr lang="en-US" altLang="zh-CN" dirty="0"/>
              <a:t>28:18-20</a:t>
            </a:r>
            <a:endParaRPr lang="en-US" dirty="0"/>
          </a:p>
        </p:txBody>
      </p:sp>
      <p:sp>
        <p:nvSpPr>
          <p:cNvPr id="3" name="Content Placeholder 2">
            <a:extLst>
              <a:ext uri="{FF2B5EF4-FFF2-40B4-BE49-F238E27FC236}">
                <a16:creationId xmlns:a16="http://schemas.microsoft.com/office/drawing/2014/main" id="{EEA45B57-0591-4F57-83A1-CAD301675432}"/>
              </a:ext>
            </a:extLst>
          </p:cNvPr>
          <p:cNvSpPr>
            <a:spLocks noGrp="1"/>
          </p:cNvSpPr>
          <p:nvPr>
            <p:ph idx="1"/>
          </p:nvPr>
        </p:nvSpPr>
        <p:spPr>
          <a:xfrm>
            <a:off x="673100" y="1485900"/>
            <a:ext cx="10845800" cy="4838700"/>
          </a:xfrm>
        </p:spPr>
        <p:txBody>
          <a:bodyPr>
            <a:normAutofit/>
          </a:bodyPr>
          <a:lstStyle/>
          <a:p>
            <a:r>
              <a:rPr lang="en-US" sz="2600" b="1" baseline="30000" dirty="0"/>
              <a:t>18 </a:t>
            </a:r>
            <a:r>
              <a:rPr lang="en-US" sz="2600" b="1" dirty="0"/>
              <a:t>Then Jesus came to them and said, “All authority in heaven and on earth has been given to me. </a:t>
            </a:r>
            <a:r>
              <a:rPr lang="en-US" sz="2600" b="1" baseline="30000" dirty="0"/>
              <a:t>19 </a:t>
            </a:r>
            <a:r>
              <a:rPr lang="en-US" sz="2600" b="1" dirty="0"/>
              <a:t>Therefore go and make disciples of all nations, baptizing them in the name of the Father and of the Son and of the Holy Spirit, </a:t>
            </a:r>
            <a:r>
              <a:rPr lang="en-US" sz="2600" b="1" baseline="30000" dirty="0"/>
              <a:t>20 </a:t>
            </a:r>
            <a:r>
              <a:rPr lang="en-US" sz="2600" b="1" dirty="0"/>
              <a:t>and teaching them to obey everything I have commanded you. And surely I am with you always, to the very end of the age.”</a:t>
            </a:r>
          </a:p>
          <a:p>
            <a:r>
              <a:rPr lang="en-US" altLang="zh-CN" sz="2600" b="1" baseline="30000" dirty="0"/>
              <a:t>18 </a:t>
            </a:r>
            <a:r>
              <a:rPr lang="zh-CN" altLang="en-US" sz="2600" b="1" dirty="0"/>
              <a:t>耶 稣 进 前 来 ， 对 他 们 说 ： 天 上 地 下 所 有 的 权 柄 都 赐 给 我 了 。</a:t>
            </a:r>
            <a:r>
              <a:rPr lang="en-US" altLang="zh-CN" sz="2600" b="1" baseline="30000" dirty="0"/>
              <a:t>19 </a:t>
            </a:r>
            <a:r>
              <a:rPr lang="zh-CN" altLang="en-US" sz="2600" b="1" dirty="0"/>
              <a:t>所 以 ， 你 们 要 去 ， 使 万 民 作 我 的 门 徒 ， 奉 父 、 子 、 圣 灵 的 名 给 他 们 施 洗 （ 或 作 ： 给 他 们 施 洗 ， 归 於 父 、 子 、 圣 灵 的 名 ） 。</a:t>
            </a:r>
            <a:r>
              <a:rPr lang="en-US" altLang="zh-CN" sz="2600" b="1" baseline="30000" dirty="0"/>
              <a:t>20 </a:t>
            </a:r>
            <a:r>
              <a:rPr lang="zh-CN" altLang="en-US" sz="2600" b="1" dirty="0"/>
              <a:t>凡 我 所 吩 咐 你 们 的 ， 都 教 训 他 们 遵 守 ， 我 就 常 与 你 们 同 在 ， 直 到 世 界 的 末 了 。</a:t>
            </a:r>
          </a:p>
        </p:txBody>
      </p:sp>
    </p:spTree>
    <p:extLst>
      <p:ext uri="{BB962C8B-B14F-4D97-AF65-F5344CB8AC3E}">
        <p14:creationId xmlns:p14="http://schemas.microsoft.com/office/powerpoint/2010/main" val="280125886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Office">
      <a:dk1>
        <a:srgbClr val="000000"/>
      </a:dk1>
      <a:lt1>
        <a:srgbClr val="FFFFFF"/>
      </a:lt1>
      <a:dk2>
        <a:srgbClr val="2E3948"/>
      </a:dk2>
      <a:lt2>
        <a:srgbClr val="E7E6E6"/>
      </a:lt2>
      <a:accent1>
        <a:srgbClr val="5A82CB"/>
      </a:accent1>
      <a:accent2>
        <a:srgbClr val="ED7D31"/>
      </a:accent2>
      <a:accent3>
        <a:srgbClr val="A3A3A3"/>
      </a:accent3>
      <a:accent4>
        <a:srgbClr val="CF9B00"/>
      </a:accent4>
      <a:accent5>
        <a:srgbClr val="5B9BD5"/>
      </a:accent5>
      <a:accent6>
        <a:srgbClr val="70AD47"/>
      </a:accent6>
      <a:hlink>
        <a:srgbClr val="D26012"/>
      </a:hlink>
      <a:folHlink>
        <a:srgbClr val="A9718D"/>
      </a:folHlink>
    </a:clrScheme>
    <a:fontScheme name="Savon">
      <a:majorFont>
        <a:latin typeface="Speak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Selawik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docProps/app.xml><?xml version="1.0" encoding="utf-8"?>
<Properties xmlns="http://schemas.openxmlformats.org/officeDocument/2006/extended-properties" xmlns:vt="http://schemas.openxmlformats.org/officeDocument/2006/docPropsVTypes">
  <Template>Organic</Template>
  <TotalTime>129</TotalTime>
  <Words>3521</Words>
  <Application>Microsoft Office PowerPoint</Application>
  <PresentationFormat>Widescreen</PresentationFormat>
  <Paragraphs>57</Paragraphs>
  <Slides>20</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20</vt:i4>
      </vt:variant>
    </vt:vector>
  </HeadingPairs>
  <TitlesOfParts>
    <vt:vector size="26" baseType="lpstr">
      <vt:lpstr>Arial Unicode MS</vt:lpstr>
      <vt:lpstr>Arial</vt:lpstr>
      <vt:lpstr>Garamond</vt:lpstr>
      <vt:lpstr>Selawik Light</vt:lpstr>
      <vt:lpstr>Speak Pro</vt:lpstr>
      <vt:lpstr>SavonVTI</vt:lpstr>
      <vt:lpstr>PowerPoint Presentation</vt:lpstr>
      <vt:lpstr>PowerPoint Presentation</vt:lpstr>
      <vt:lpstr>1.耶稣的死与复活是一个真实而有力的历史事件 </vt:lpstr>
      <vt:lpstr>Luke 24:13-16   路加福音 24:13-16</vt:lpstr>
      <vt:lpstr>Luke 24:17-19   路加福音 24:17-19</vt:lpstr>
      <vt:lpstr>Luke 24:20-23   路加福音 24:20-23</vt:lpstr>
      <vt:lpstr>Luke 24:24-27   路加福音 24:24-27</vt:lpstr>
      <vt:lpstr>Luke 24:28-32   路加福音 24:28-32</vt:lpstr>
      <vt:lpstr>Luke 24:33-37   路加福音 24:33-37</vt:lpstr>
      <vt:lpstr>Luke 24:38-41  路加福音 24:38-41</vt:lpstr>
      <vt:lpstr>Luke 24:42-45   路加福音 24:42-45</vt:lpstr>
      <vt:lpstr>Luke 24:46-49   路加福音 24:46-49</vt:lpstr>
      <vt:lpstr>2.耶稣的死与复活是理解圣经的关键</vt:lpstr>
      <vt:lpstr>Luke 24:19-21   路加福音 24:19-21</vt:lpstr>
      <vt:lpstr>Luke 24:36-40   路加福音 24:36-40</vt:lpstr>
      <vt:lpstr>Luke 24:44-45   路加福音 24:44-45</vt:lpstr>
      <vt:lpstr>1 Corinthians 1:18-20 哥林多前书 1:18-20</vt:lpstr>
      <vt:lpstr>1 Corinthians 1:21-25 哥林多前书 1:21-25</vt:lpstr>
      <vt:lpstr>3. 耶稣的死与复活给了我们希望，给了世界一个强有力的信息。</vt:lpstr>
      <vt:lpstr>Matthew 28:18-20  马太福音 28:18-20</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去以 马 忤 斯</dc:title>
  <dc:creator>Liwei QU</dc:creator>
  <cp:lastModifiedBy>Shu Sophia Zhang</cp:lastModifiedBy>
  <cp:revision>17</cp:revision>
  <dcterms:created xsi:type="dcterms:W3CDTF">2019-11-24T00:37:28Z</dcterms:created>
  <dcterms:modified xsi:type="dcterms:W3CDTF">2019-11-24T14:52:13Z</dcterms:modified>
</cp:coreProperties>
</file>