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6" r:id="rId2"/>
  </p:sldMasterIdLst>
  <p:sldIdLst>
    <p:sldId id="259" r:id="rId3"/>
    <p:sldId id="284" r:id="rId4"/>
    <p:sldId id="285" r:id="rId5"/>
    <p:sldId id="286" r:id="rId6"/>
    <p:sldId id="280" r:id="rId7"/>
    <p:sldId id="278" r:id="rId8"/>
    <p:sldId id="268" r:id="rId9"/>
    <p:sldId id="281" r:id="rId10"/>
    <p:sldId id="262" r:id="rId11"/>
    <p:sldId id="279" r:id="rId12"/>
    <p:sldId id="282" r:id="rId13"/>
    <p:sldId id="269" r:id="rId14"/>
    <p:sldId id="287" r:id="rId15"/>
    <p:sldId id="288" r:id="rId16"/>
    <p:sldId id="289" r:id="rId17"/>
    <p:sldId id="290" r:id="rId18"/>
    <p:sldId id="292" r:id="rId19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E6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54" d="100"/>
          <a:sy n="154" d="100"/>
        </p:scale>
        <p:origin x="2004" y="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6726063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787" y="4243845"/>
            <a:ext cx="2307831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6726064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6833787" y="2590078"/>
            <a:ext cx="2307832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0242" y="2733709"/>
            <a:ext cx="6069268" cy="1373070"/>
          </a:xfrm>
        </p:spPr>
        <p:txBody>
          <a:bodyPr anchor="b">
            <a:noAutofit/>
          </a:bodyPr>
          <a:lstStyle>
            <a:lvl1pPr algn="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0241" y="4394040"/>
            <a:ext cx="6108101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55655" y="5936188"/>
            <a:ext cx="2057400" cy="365125"/>
          </a:xfrm>
        </p:spPr>
        <p:txBody>
          <a:bodyPr/>
          <a:lstStyle/>
          <a:p>
            <a:fld id="{463A3AC8-E352-4E02-ABA8-D8FB33BC57B8}" type="datetimeFigureOut">
              <a:rPr lang="en-US" smtClean="0"/>
              <a:t>11/24/2018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1" y="5936189"/>
            <a:ext cx="402166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399" y="2750337"/>
            <a:ext cx="1370293" cy="1356442"/>
          </a:xfrm>
        </p:spPr>
        <p:txBody>
          <a:bodyPr/>
          <a:lstStyle/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31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8" name="Picture 2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9" name="Picture 2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3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A3AC8-E352-4E02-ABA8-D8FB33BC57B8}" type="datetimeFigureOut">
              <a:rPr lang="en-US" smtClean="0"/>
              <a:t>11/24/2018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356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2728432"/>
            <a:ext cx="9161969" cy="1677035"/>
            <a:chOff x="0" y="2895600"/>
            <a:chExt cx="9161969" cy="1677035"/>
          </a:xfrm>
        </p:grpSpPr>
        <p:pic>
          <p:nvPicPr>
            <p:cNvPr id="19" name="Picture 18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0" name="Picture 19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2869895"/>
            <a:ext cx="688915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1639" y="4232172"/>
            <a:ext cx="688915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65810" y="5936188"/>
            <a:ext cx="2057400" cy="365125"/>
          </a:xfrm>
        </p:spPr>
        <p:txBody>
          <a:bodyPr/>
          <a:lstStyle/>
          <a:p>
            <a:fld id="{463A3AC8-E352-4E02-ABA8-D8FB33BC57B8}" type="datetimeFigureOut">
              <a:rPr lang="en-US" smtClean="0"/>
              <a:t>11/24/2018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0" y="5936189"/>
            <a:ext cx="483467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6438" y="2869896"/>
            <a:ext cx="1149836" cy="1090789"/>
          </a:xfrm>
        </p:spPr>
        <p:txBody>
          <a:bodyPr/>
          <a:lstStyle/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244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53228"/>
            <a:ext cx="688739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2336873"/>
            <a:ext cx="3357899" cy="359931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61128" y="2336873"/>
            <a:ext cx="3359661" cy="359931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A3AC8-E352-4E02-ABA8-D8FB33BC57B8}" type="datetimeFigureOut">
              <a:rPr lang="en-US" smtClean="0"/>
              <a:t>11/24/2018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433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9" name="Picture 28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0" name="Picture 29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1" name="Rectangle 30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3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30"/>
            <a:ext cx="6896534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0988" y="2336874"/>
            <a:ext cx="3145080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1638" y="3030009"/>
            <a:ext cx="3367045" cy="29061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82646" y="2336873"/>
            <a:ext cx="3145527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061129" y="3030009"/>
            <a:ext cx="3367044" cy="29061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A3AC8-E352-4E02-ABA8-D8FB33BC57B8}" type="datetimeFigureOut">
              <a:rPr lang="en-US" smtClean="0"/>
              <a:t>11/24/2018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61784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6" name="Picture 15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7" name="Picture 16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A3AC8-E352-4E02-ABA8-D8FB33BC57B8}" type="datetimeFigureOut">
              <a:rPr lang="en-US" smtClean="0"/>
              <a:t>11/24/2018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159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HD-ShadowShort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871"/>
          <a:stretch/>
        </p:blipFill>
        <p:spPr>
          <a:xfrm>
            <a:off x="7717217" y="1973262"/>
            <a:ext cx="1444752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710769" y="609600"/>
            <a:ext cx="1433231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A3AC8-E352-4E02-ABA8-D8FB33BC57B8}" type="datetimeFigureOut">
              <a:rPr lang="en-US" smtClean="0"/>
              <a:t>11/24/2018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95507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7"/>
            <a:ext cx="6896534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14385" y="2336874"/>
            <a:ext cx="3913788" cy="359931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1" y="2336873"/>
            <a:ext cx="2796240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A3AC8-E352-4E02-ABA8-D8FB33BC57B8}" type="datetimeFigureOut">
              <a:rPr lang="en-US" smtClean="0"/>
              <a:t>11/24/2018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576143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10956" y="2336874"/>
            <a:ext cx="3917217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2336874"/>
            <a:ext cx="2798487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A3AC8-E352-4E02-ABA8-D8FB33BC57B8}" type="datetimeFigureOut">
              <a:rPr lang="en-US" smtClean="0"/>
              <a:t>11/24/2018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7520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3" y="4711617"/>
            <a:ext cx="6894770" cy="544482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31639" y="609598"/>
            <a:ext cx="6896534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1" y="5256098"/>
            <a:ext cx="6894772" cy="54781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A3AC8-E352-4E02-ABA8-D8FB33BC57B8}" type="datetimeFigureOut">
              <a:rPr lang="en-US" smtClean="0"/>
              <a:t>11/24/2018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11310"/>
            <a:ext cx="1149836" cy="1090789"/>
          </a:xfrm>
        </p:spPr>
        <p:txBody>
          <a:bodyPr/>
          <a:lstStyle/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7129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2" name="Picture 21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3" name="Picture 22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255" y="609597"/>
            <a:ext cx="6896534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4710340"/>
            <a:ext cx="6889151" cy="1101764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A3AC8-E352-4E02-ABA8-D8FB33BC57B8}" type="datetimeFigureOut">
              <a:rPr lang="en-US" smtClean="0"/>
              <a:t>11/24/2018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11616"/>
            <a:ext cx="1149836" cy="1090789"/>
          </a:xfrm>
        </p:spPr>
        <p:txBody>
          <a:bodyPr/>
          <a:lstStyle/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55759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30" name="Picture 29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1" name="Picture 30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2" name="Rectangle 31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921" y="616983"/>
            <a:ext cx="642514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89438" y="3660763"/>
            <a:ext cx="5987731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4710340"/>
            <a:ext cx="6903919" cy="110176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A3AC8-E352-4E02-ABA8-D8FB33BC57B8}" type="datetimeFigureOut">
              <a:rPr lang="en-US" smtClean="0"/>
              <a:t>11/24/2018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09926"/>
            <a:ext cx="1149836" cy="1090789"/>
          </a:xfrm>
        </p:spPr>
        <p:txBody>
          <a:bodyPr/>
          <a:lstStyle/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  <p:sp>
        <p:nvSpPr>
          <p:cNvPr id="27" name="TextBox 26"/>
          <p:cNvSpPr txBox="1"/>
          <p:nvPr/>
        </p:nvSpPr>
        <p:spPr>
          <a:xfrm>
            <a:off x="270932" y="748116"/>
            <a:ext cx="5334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967191" y="2998573"/>
            <a:ext cx="457200" cy="58477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234576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3" name="Picture 22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4" name="Picture 23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5" name="Rectangle 24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8" y="4710340"/>
            <a:ext cx="6896534" cy="5898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9" y="5300150"/>
            <a:ext cx="6896534" cy="51195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A3AC8-E352-4E02-ABA8-D8FB33BC57B8}" type="datetimeFigureOut">
              <a:rPr lang="en-US" smtClean="0"/>
              <a:t>11/24/2018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09926"/>
            <a:ext cx="1149836" cy="1090789"/>
          </a:xfrm>
        </p:spPr>
        <p:txBody>
          <a:bodyPr/>
          <a:lstStyle/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20777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32629" y="2329489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39777" y="3015290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78413" y="2336873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2879710" y="3007906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226136" y="2336873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233520" y="3007905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A3AC8-E352-4E02-ABA8-D8FB33BC57B8}" type="datetimeFigureOut">
              <a:rPr lang="en-US" smtClean="0"/>
              <a:t>11/24/2018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4319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35" name="Picture 34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6" name="Picture 35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7" name="Rectangle 36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Rectangle 37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32391" y="4297503"/>
            <a:ext cx="21922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32391" y="2336873"/>
            <a:ext cx="2192257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32391" y="4873765"/>
            <a:ext cx="219225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70497" y="4297503"/>
            <a:ext cx="221507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870497" y="2336873"/>
            <a:ext cx="221507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2869483" y="4873764"/>
            <a:ext cx="2218004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231028" y="4297503"/>
            <a:ext cx="219433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231027" y="2336873"/>
            <a:ext cx="2194333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230934" y="4873762"/>
            <a:ext cx="2197239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A3AC8-E352-4E02-ABA8-D8FB33BC57B8}" type="datetimeFigureOut">
              <a:rPr lang="en-US" smtClean="0"/>
              <a:t>11/24/2018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9115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7" name="Picture 16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8" name="Picture 17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Rectangle 19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A3AC8-E352-4E02-ABA8-D8FB33BC57B8}" type="datetimeFigureOut">
              <a:rPr lang="en-US" smtClean="0"/>
              <a:t>11/24/2018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9224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 rot="5400000">
            <a:off x="4575305" y="2747178"/>
            <a:ext cx="6862555" cy="1368199"/>
            <a:chOff x="2281445" y="609600"/>
            <a:chExt cx="6862555" cy="1368199"/>
          </a:xfrm>
        </p:grpSpPr>
        <p:sp>
          <p:nvSpPr>
            <p:cNvPr id="12" name="Rectangle 11"/>
            <p:cNvSpPr/>
            <p:nvPr/>
          </p:nvSpPr>
          <p:spPr bwMode="ltGray">
            <a:xfrm>
              <a:off x="2281445" y="609601"/>
              <a:ext cx="5285695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7710769" y="609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64798" y="609597"/>
            <a:ext cx="1069602" cy="446193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241" y="609598"/>
            <a:ext cx="6576359" cy="53265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029144" y="5936188"/>
            <a:ext cx="2057400" cy="365125"/>
          </a:xfrm>
        </p:spPr>
        <p:txBody>
          <a:bodyPr/>
          <a:lstStyle/>
          <a:p>
            <a:fld id="{463A3AC8-E352-4E02-ABA8-D8FB33BC57B8}" type="datetimeFigureOut">
              <a:rPr lang="en-US" smtClean="0"/>
              <a:t>11/24/2018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0241" y="5936189"/>
            <a:ext cx="451895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31152" y="5432500"/>
            <a:ext cx="1149636" cy="1273100"/>
          </a:xfrm>
        </p:spPr>
        <p:txBody>
          <a:bodyPr anchor="t"/>
          <a:lstStyle>
            <a:lvl1pPr algn="ctr">
              <a:defRPr/>
            </a:lvl1pPr>
          </a:lstStyle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9002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74C932-8B4C-4215-9E93-493A8F2A41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161AB0-E769-449F-94EA-917A3E771E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13B1B5-1885-4440-BF0C-48C4334A7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35B18-AAA8-4FB3-ACB2-C9B52B649A9B}" type="datetimeFigureOut">
              <a:rPr lang="en-US" smtClean="0"/>
              <a:t>11/24/2018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C40F6D-1AB9-4C9E-B84B-A60BFCB1C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ECBE31-EE4A-460D-B80F-CB19AC530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7DCD-6875-4219-A647-62D9A71B0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8783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1A2A58-13F5-4424-AEC5-4AEBDB566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0395E1-AE1D-4488-B061-195694F581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A6E7A9-C699-4F89-858B-6D2F4F6F57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35B18-AAA8-4FB3-ACB2-C9B52B649A9B}" type="datetimeFigureOut">
              <a:rPr lang="en-US" smtClean="0"/>
              <a:t>11/24/2018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40A05D-7C60-476E-A88B-1BB13A1E51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1C1297-593E-4E93-8FD6-91D446D48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7DCD-6875-4219-A647-62D9A71B0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3334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0F74-3165-4B18-B416-E9F86F2649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F1549A-09B1-4B47-B643-BBE43BAE59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C33083-1958-45BE-A29F-B67BB40995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35B18-AAA8-4FB3-ACB2-C9B52B649A9B}" type="datetimeFigureOut">
              <a:rPr lang="en-US" smtClean="0"/>
              <a:t>11/24/2018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AEE47F-5FA7-435A-AED2-69752B3DCC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3597A0-C355-4004-97F4-3CE69726FF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7DCD-6875-4219-A647-62D9A71B0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5154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99C5BF-A6A8-4DEB-AA58-699AAAF2E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B0DAD5-7E55-4FCF-B882-1AC59A8741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75F682-F42F-4D6E-97D1-6A27154D1F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4BB065-00BD-4002-9A21-0ED50BA03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35B18-AAA8-4FB3-ACB2-C9B52B649A9B}" type="datetimeFigureOut">
              <a:rPr lang="en-US" smtClean="0"/>
              <a:t>11/24/2018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92FC1B-8AF1-4B66-89CB-0D2C59D501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BAE2A4-C09D-4F1B-9F4C-7EDF9ECD3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7DCD-6875-4219-A647-62D9A71B0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0326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72EB0A-DD07-4A30-B74F-0777CCD875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918EFB-2072-49EB-9552-F0202F44FA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6F9ED8-6473-4A9B-990C-8C2A3D1CA2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FC6412-87AD-43BC-8098-F6F2D5F501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A0685E-DCF2-43C4-9BCF-2743DAFCC4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7E07D0D-0CE0-45F8-9F9C-C0640296B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35B18-AAA8-4FB3-ACB2-C9B52B649A9B}" type="datetimeFigureOut">
              <a:rPr lang="en-US" smtClean="0"/>
              <a:t>11/24/2018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E2D115-3445-40C4-8934-673B0D826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F7D193-0389-4256-AE4D-ABDDA078C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7DCD-6875-4219-A647-62D9A71B0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335189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D957DE-5B56-47A1-B23A-CD31B7901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61491D-2086-4DEC-BBE3-6EA37EB0E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35B18-AAA8-4FB3-ACB2-C9B52B649A9B}" type="datetimeFigureOut">
              <a:rPr lang="en-US" smtClean="0"/>
              <a:t>11/24/2018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E0D280-DBE5-4DF0-B36F-DCCA4BE85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177407-B4D3-42BB-BDBF-386FF5352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7DCD-6875-4219-A647-62D9A71B0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9831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4B6FEBE-7F4E-4585-8C58-8CBECD5412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35B18-AAA8-4FB3-ACB2-C9B52B649A9B}" type="datetimeFigureOut">
              <a:rPr lang="en-US" smtClean="0"/>
              <a:t>11/24/2018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B7AB7F-5C7D-48A3-B100-A81C223E04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AF95C0-3A7F-457D-80EA-94C5F8F1E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7DCD-6875-4219-A647-62D9A71B0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18025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7013CC-DC60-40C3-86FB-6AC5193D9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96223C-6E4C-43DA-88FF-319ECE7C6B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EC5635-1C1C-4644-9A10-BA7E43175D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B10AC9-5D4E-4732-8540-57F2B2E1A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35B18-AAA8-4FB3-ACB2-C9B52B649A9B}" type="datetimeFigureOut">
              <a:rPr lang="en-US" smtClean="0"/>
              <a:t>11/24/2018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9ABF3E-98BE-471F-ABBD-80796B77EE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2ACF0E-76FD-4112-9686-3A7336D404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7DCD-6875-4219-A647-62D9A71B0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39299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E0C3B-615C-4568-B04A-527C0E6995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7A254AB-FA18-4B56-90B6-7A3FDBFE2A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D3C0C2-0D02-4731-B998-77448E0A2D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68DD53-01E4-4AE4-99A3-660770338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35B18-AAA8-4FB3-ACB2-C9B52B649A9B}" type="datetimeFigureOut">
              <a:rPr lang="en-US" smtClean="0"/>
              <a:t>11/24/2018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9FE95C-FDBD-4449-9A09-FF9375A044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952217-E06A-4FB7-B09E-D517CEF963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7DCD-6875-4219-A647-62D9A71B0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5788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D5D43-67EF-432E-BCAC-B1CB24514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86E167-D309-40B0-93A3-D032A456FA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A8D8B5-DE06-4861-994C-00278E6750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35B18-AAA8-4FB3-ACB2-C9B52B649A9B}" type="datetimeFigureOut">
              <a:rPr lang="en-US" smtClean="0"/>
              <a:t>11/24/2018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228001-04C8-4C9F-825E-4852E2FEF2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599A6A-D24D-4E4C-A517-B93384BE7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7DCD-6875-4219-A647-62D9A71B0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68059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FF37FAA-AF2A-4373-B4C4-96C3E90929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6B0CF7-193C-446B-A021-D45F2F86D7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4C3034-0094-4245-AB8F-D47044490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35B18-AAA8-4FB3-ACB2-C9B52B649A9B}" type="datetimeFigureOut">
              <a:rPr lang="en-US" smtClean="0"/>
              <a:t>11/24/2018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AD7AF7-555E-4258-A0C0-CA424E8217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9E9A36-83E3-4C6E-9AE5-CEE5E0159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7DCD-6875-4219-A647-62D9A71B0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7443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James\Desktop\msft\Berlin\build Assets\hashOverlaySD-FullResolve.png"/>
          <p:cNvPicPr>
            <a:picLocks noChangeAspect="1" noChangeArrowheads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2336873"/>
            <a:ext cx="6887389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67881" y="5936188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3A3AC8-E352-4E02-ABA8-D8FB33BC57B8}" type="datetimeFigureOut">
              <a:rPr lang="en-US" smtClean="0"/>
              <a:t>11/24/2018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5936189"/>
            <a:ext cx="48346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48600" y="753228"/>
            <a:ext cx="1157674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2818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9FF894-7217-40D9-9CBB-C606A99C94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9C594E-5558-4AFD-98AE-F3E32E1AF4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D966CC-F514-4BCA-A9C6-AA335818CA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35B18-AAA8-4FB3-ACB2-C9B52B649A9B}" type="datetimeFigureOut">
              <a:rPr lang="en-US" smtClean="0"/>
              <a:t>11/24/2018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D1FB95-0223-4689-836B-312E3D5963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2CE754-7C07-4858-9B8E-5BFA5379DA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AC7DCD-6875-4219-A647-62D9A71B0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558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0242" y="2733709"/>
            <a:ext cx="5433358" cy="1076291"/>
          </a:xfrm>
        </p:spPr>
        <p:txBody>
          <a:bodyPr/>
          <a:lstStyle/>
          <a:p>
            <a:r>
              <a:rPr lang="zh-CN" sz="5400" dirty="0"/>
              <a:t>谦卑</a:t>
            </a:r>
            <a:r>
              <a:rPr lang="en-US" altLang="zh-CN" sz="5400" dirty="0"/>
              <a:t> Humility</a:t>
            </a:r>
            <a:endParaRPr lang="en-US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262158" y="2959020"/>
            <a:ext cx="1272242" cy="939960"/>
          </a:xfrm>
        </p:spPr>
        <p:txBody>
          <a:bodyPr>
            <a:normAutofit/>
          </a:bodyPr>
          <a:lstStyle/>
          <a:p>
            <a:r>
              <a:rPr lang="en-US" altLang="zh-CN" sz="5400" dirty="0"/>
              <a:t>(6)</a:t>
            </a:r>
            <a:endParaRPr lang="en-US" sz="54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CFC1D7D-CB84-46BA-8772-BF42E12A2E6B}"/>
              </a:ext>
            </a:extLst>
          </p:cNvPr>
          <p:cNvSpPr/>
          <p:nvPr/>
        </p:nvSpPr>
        <p:spPr>
          <a:xfrm>
            <a:off x="1828800" y="509845"/>
            <a:ext cx="62144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800" dirty="0">
                <a:solidFill>
                  <a:srgbClr val="FFFF00"/>
                </a:solidFill>
                <a:latin typeface="+mj-ea"/>
                <a:ea typeface="+mj-ea"/>
              </a:rPr>
              <a:t>宝座前</a:t>
            </a:r>
            <a:r>
              <a:rPr lang="zh-TW" altLang="en-US" sz="4800" dirty="0">
                <a:solidFill>
                  <a:srgbClr val="FFFF00"/>
                </a:solidFill>
                <a:latin typeface="+mj-ea"/>
                <a:ea typeface="+mj-ea"/>
              </a:rPr>
              <a:t>的生命和生活</a:t>
            </a:r>
            <a:endParaRPr lang="en-US" sz="4800" dirty="0">
              <a:solidFill>
                <a:srgbClr val="FFFF0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4396989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Dn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82694C2-0845-4724-8766-40ED3487E27C}"/>
              </a:ext>
            </a:extLst>
          </p:cNvPr>
          <p:cNvSpPr/>
          <p:nvPr/>
        </p:nvSpPr>
        <p:spPr>
          <a:xfrm>
            <a:off x="2855023" y="39469"/>
            <a:ext cx="3433953" cy="646331"/>
          </a:xfrm>
          <a:prstGeom prst="rect">
            <a:avLst/>
          </a:prstGeom>
          <a:pattFill prst="pct5">
            <a:fgClr>
              <a:schemeClr val="tx2"/>
            </a:fgClr>
            <a:bgClr>
              <a:schemeClr val="bg1"/>
            </a:bgClr>
          </a:pattFill>
        </p:spPr>
        <p:txBody>
          <a:bodyPr wrap="non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imSun" panose="02010600030101010101" pitchFamily="2" charset="-122"/>
                <a:ea typeface="SimSun" panose="02010600030101010101" pitchFamily="2" charset="-122"/>
                <a:cs typeface="+mn-cs"/>
              </a:rPr>
              <a:t>啟 示 錄 </a:t>
            </a:r>
            <a:r>
              <a:rPr kumimoji="0" lang="en-US" altLang="zh-TW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imSun" panose="02010600030101010101" pitchFamily="2" charset="-122"/>
                <a:ea typeface="SimSun" panose="02010600030101010101" pitchFamily="2" charset="-122"/>
                <a:cs typeface="+mn-cs"/>
              </a:rPr>
              <a:t>4:6-7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imSun" panose="02010600030101010101" pitchFamily="2" charset="-122"/>
              <a:ea typeface="SimSun" panose="02010600030101010101" pitchFamily="2" charset="-122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29C47B-9CDB-47C2-9D4A-EEED4EC4F5DD}"/>
              </a:ext>
            </a:extLst>
          </p:cNvPr>
          <p:cNvSpPr/>
          <p:nvPr/>
        </p:nvSpPr>
        <p:spPr>
          <a:xfrm>
            <a:off x="228600" y="762000"/>
            <a:ext cx="8763000" cy="602761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400" b="1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imSun" panose="02010600030101010101" pitchFamily="2" charset="-122"/>
                <a:ea typeface="SimSun" panose="02010600030101010101" pitchFamily="2" charset="-122"/>
                <a:cs typeface="+mn-cs"/>
              </a:rPr>
              <a:t>6 </a:t>
            </a:r>
            <a:r>
              <a:rPr kumimoji="0" lang="zh-CN" altLang="en-US" sz="44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imSun" panose="02010600030101010101" pitchFamily="2" charset="-122"/>
                <a:ea typeface="SimSun" panose="02010600030101010101" pitchFamily="2" charset="-122"/>
                <a:cs typeface="+mn-cs"/>
              </a:rPr>
              <a:t>宝座前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imSun" panose="02010600030101010101" pitchFamily="2" charset="-122"/>
                <a:ea typeface="SimSun" panose="02010600030101010101" pitchFamily="2" charset="-122"/>
                <a:cs typeface="+mn-cs"/>
              </a:rPr>
              <a:t>好像一个玻璃海，如同水晶。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imSun" panose="02010600030101010101" pitchFamily="2" charset="-122"/>
                <a:ea typeface="SimSun" panose="02010600030101010101" pitchFamily="2" charset="-122"/>
                <a:cs typeface="+mn-cs"/>
              </a:rPr>
              <a:t>宝座中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imSun" panose="02010600030101010101" pitchFamily="2" charset="-122"/>
                <a:ea typeface="SimSun" panose="02010600030101010101" pitchFamily="2" charset="-122"/>
                <a:cs typeface="+mn-cs"/>
              </a:rPr>
              <a:t>和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imSun" panose="02010600030101010101" pitchFamily="2" charset="-122"/>
                <a:ea typeface="SimSun" panose="02010600030101010101" pitchFamily="2" charset="-122"/>
                <a:cs typeface="+mn-cs"/>
              </a:rPr>
              <a:t>宝座周围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imSun" panose="02010600030101010101" pitchFamily="2" charset="-122"/>
                <a:ea typeface="SimSun" panose="02010600030101010101" pitchFamily="2" charset="-122"/>
                <a:cs typeface="+mn-cs"/>
              </a:rPr>
              <a:t>有</a:t>
            </a:r>
            <a:r>
              <a:rPr kumimoji="0" lang="zh-CN" altLang="en-US" sz="4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imSun" panose="02010600030101010101" pitchFamily="2" charset="-122"/>
                <a:ea typeface="SimSun" panose="02010600030101010101" pitchFamily="2" charset="-122"/>
                <a:cs typeface="+mn-cs"/>
              </a:rPr>
              <a:t>四个活物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imSun" panose="02010600030101010101" pitchFamily="2" charset="-122"/>
                <a:ea typeface="SimSun" panose="02010600030101010101" pitchFamily="2" charset="-122"/>
                <a:cs typeface="+mn-cs"/>
              </a:rPr>
              <a:t>，前後遍体都满了眼睛。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400" b="1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imSun" panose="02010600030101010101" pitchFamily="2" charset="-122"/>
                <a:ea typeface="SimSun" panose="02010600030101010101" pitchFamily="2" charset="-122"/>
                <a:cs typeface="+mn-cs"/>
              </a:rPr>
              <a:t>7 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SimSun" panose="02010600030101010101" pitchFamily="2" charset="-122"/>
                <a:ea typeface="SimSun" panose="02010600030101010101" pitchFamily="2" charset="-122"/>
                <a:cs typeface="+mn-cs"/>
              </a:rPr>
              <a:t>第一个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imSun" panose="02010600030101010101" pitchFamily="2" charset="-122"/>
                <a:ea typeface="SimSun" panose="02010600030101010101" pitchFamily="2" charset="-122"/>
                <a:cs typeface="+mn-cs"/>
              </a:rPr>
              <a:t>活物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SimSun" panose="02010600030101010101" pitchFamily="2" charset="-122"/>
                <a:ea typeface="SimSun" panose="02010600030101010101" pitchFamily="2" charset="-122"/>
                <a:cs typeface="+mn-cs"/>
              </a:rPr>
              <a:t>像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imSun" panose="02010600030101010101" pitchFamily="2" charset="-122"/>
                <a:ea typeface="SimSun" panose="02010600030101010101" pitchFamily="2" charset="-122"/>
                <a:cs typeface="+mn-cs"/>
              </a:rPr>
              <a:t>狮子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imSun" panose="02010600030101010101" pitchFamily="2" charset="-122"/>
                <a:ea typeface="SimSun" panose="02010600030101010101" pitchFamily="2" charset="-122"/>
                <a:cs typeface="+mn-cs"/>
              </a:rPr>
              <a:t>，</a:t>
            </a:r>
            <a:endParaRPr kumimoji="0" lang="en-US" altLang="zh-CN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imSun" panose="02010600030101010101" pitchFamily="2" charset="-122"/>
              <a:ea typeface="SimSun" panose="02010600030101010101" pitchFamily="2" charset="-122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SimSun" panose="02010600030101010101" pitchFamily="2" charset="-122"/>
                <a:ea typeface="SimSun" panose="02010600030101010101" pitchFamily="2" charset="-122"/>
                <a:cs typeface="+mn-cs"/>
              </a:rPr>
              <a:t> 第二个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SimSun" panose="02010600030101010101" pitchFamily="2" charset="-122"/>
                <a:ea typeface="SimSun" panose="02010600030101010101" pitchFamily="2" charset="-122"/>
                <a:cs typeface="+mn-cs"/>
              </a:rPr>
              <a:t>像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imSun" panose="02010600030101010101" pitchFamily="2" charset="-122"/>
                <a:ea typeface="SimSun" panose="02010600030101010101" pitchFamily="2" charset="-122"/>
                <a:cs typeface="+mn-cs"/>
              </a:rPr>
              <a:t>牛犊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imSun" panose="02010600030101010101" pitchFamily="2" charset="-122"/>
                <a:ea typeface="SimSun" panose="02010600030101010101" pitchFamily="2" charset="-122"/>
                <a:cs typeface="+mn-cs"/>
              </a:rPr>
              <a:t>，</a:t>
            </a:r>
            <a:endParaRPr kumimoji="0" lang="en-US" altLang="zh-CN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imSun" panose="02010600030101010101" pitchFamily="2" charset="-122"/>
              <a:ea typeface="SimSun" panose="02010600030101010101" pitchFamily="2" charset="-122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SimSun" panose="02010600030101010101" pitchFamily="2" charset="-122"/>
                <a:ea typeface="SimSun" panose="02010600030101010101" pitchFamily="2" charset="-122"/>
                <a:cs typeface="+mn-cs"/>
              </a:rPr>
              <a:t> 第三个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imSun" panose="02010600030101010101" pitchFamily="2" charset="-122"/>
                <a:ea typeface="SimSun" panose="02010600030101010101" pitchFamily="2" charset="-122"/>
                <a:cs typeface="+mn-cs"/>
              </a:rPr>
              <a:t>脸面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SimSun" panose="02010600030101010101" pitchFamily="2" charset="-122"/>
                <a:ea typeface="SimSun" panose="02010600030101010101" pitchFamily="2" charset="-122"/>
                <a:cs typeface="+mn-cs"/>
              </a:rPr>
              <a:t>像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imSun" panose="02010600030101010101" pitchFamily="2" charset="-122"/>
                <a:ea typeface="SimSun" panose="02010600030101010101" pitchFamily="2" charset="-122"/>
                <a:cs typeface="+mn-cs"/>
              </a:rPr>
              <a:t>人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imSun" panose="02010600030101010101" pitchFamily="2" charset="-122"/>
                <a:ea typeface="SimSun" panose="02010600030101010101" pitchFamily="2" charset="-122"/>
                <a:cs typeface="+mn-cs"/>
              </a:rPr>
              <a:t>，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SimSun" panose="02010600030101010101" pitchFamily="2" charset="-122"/>
                <a:ea typeface="SimSun" panose="02010600030101010101" pitchFamily="2" charset="-122"/>
                <a:cs typeface="+mn-cs"/>
              </a:rPr>
              <a:t>第四个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SimSun" panose="02010600030101010101" pitchFamily="2" charset="-122"/>
                <a:ea typeface="SimSun" panose="02010600030101010101" pitchFamily="2" charset="-122"/>
                <a:cs typeface="+mn-cs"/>
              </a:rPr>
              <a:t>像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imSun" panose="02010600030101010101" pitchFamily="2" charset="-122"/>
                <a:ea typeface="SimSun" panose="02010600030101010101" pitchFamily="2" charset="-122"/>
                <a:cs typeface="+mn-cs"/>
              </a:rPr>
              <a:t>飞鹰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imSun" panose="02010600030101010101" pitchFamily="2" charset="-122"/>
                <a:ea typeface="SimSun" panose="02010600030101010101" pitchFamily="2" charset="-122"/>
                <a:cs typeface="+mn-cs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0324485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Dn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82694C2-0845-4724-8766-40ED3487E27C}"/>
              </a:ext>
            </a:extLst>
          </p:cNvPr>
          <p:cNvSpPr/>
          <p:nvPr/>
        </p:nvSpPr>
        <p:spPr>
          <a:xfrm>
            <a:off x="3087458" y="381000"/>
            <a:ext cx="2969083" cy="646331"/>
          </a:xfrm>
          <a:prstGeom prst="rect">
            <a:avLst/>
          </a:prstGeom>
          <a:pattFill prst="pct5">
            <a:fgClr>
              <a:schemeClr val="tx2"/>
            </a:fgClr>
            <a:bgClr>
              <a:schemeClr val="bg1"/>
            </a:bgClr>
          </a:pattFill>
        </p:spPr>
        <p:txBody>
          <a:bodyPr wrap="non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imSun" panose="02010600030101010101" pitchFamily="2" charset="-122"/>
                <a:ea typeface="SimSun" panose="02010600030101010101" pitchFamily="2" charset="-122"/>
                <a:cs typeface="+mn-cs"/>
              </a:rPr>
              <a:t>啟 示 錄 </a:t>
            </a:r>
            <a:r>
              <a:rPr kumimoji="0" lang="en-US" altLang="zh-TW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imSun" panose="02010600030101010101" pitchFamily="2" charset="-122"/>
                <a:ea typeface="SimSun" panose="02010600030101010101" pitchFamily="2" charset="-122"/>
                <a:cs typeface="+mn-cs"/>
              </a:rPr>
              <a:t>4:8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imSun" panose="02010600030101010101" pitchFamily="2" charset="-122"/>
              <a:ea typeface="SimSun" panose="02010600030101010101" pitchFamily="2" charset="-122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29C47B-9CDB-47C2-9D4A-EEED4EC4F5DD}"/>
              </a:ext>
            </a:extLst>
          </p:cNvPr>
          <p:cNvSpPr/>
          <p:nvPr/>
        </p:nvSpPr>
        <p:spPr>
          <a:xfrm>
            <a:off x="190500" y="1430856"/>
            <a:ext cx="8763000" cy="39962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4400" b="1" baseline="30000" dirty="0">
                <a:solidFill>
                  <a:schemeClr val="tx1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8 </a:t>
            </a:r>
            <a:r>
              <a:rPr lang="zh-CN" altLang="en-US" sz="4400" dirty="0">
                <a:solidFill>
                  <a:schemeClr val="tx1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四活物各有</a:t>
            </a:r>
            <a:r>
              <a:rPr lang="zh-CN" altLang="en-US" sz="4400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六个翅膀</a:t>
            </a:r>
            <a:r>
              <a:rPr lang="zh-CN" altLang="en-US" sz="4400" dirty="0">
                <a:solidFill>
                  <a:schemeClr val="tx1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，遍体内外都</a:t>
            </a:r>
            <a:r>
              <a:rPr lang="zh-CN" altLang="en-US" sz="4400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满了眼睛</a:t>
            </a:r>
            <a:r>
              <a:rPr lang="zh-CN" altLang="en-US" sz="4400" dirty="0">
                <a:solidFill>
                  <a:schemeClr val="tx1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。他们</a:t>
            </a:r>
            <a:r>
              <a:rPr lang="zh-CN" altLang="en-US" sz="4400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昼夜不住</a:t>
            </a:r>
            <a:r>
              <a:rPr lang="zh-CN" altLang="en-US" sz="4400" dirty="0">
                <a:solidFill>
                  <a:schemeClr val="tx1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的说：</a:t>
            </a:r>
            <a:r>
              <a:rPr lang="zh-CN" altLang="en-US" sz="4400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圣哉！圣哉！圣哉！主神是昔在、今在、以後永在的全能者</a:t>
            </a:r>
            <a:r>
              <a:rPr lang="zh-CN" altLang="en-US" sz="4400" dirty="0">
                <a:solidFill>
                  <a:schemeClr val="tx1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。</a:t>
            </a:r>
            <a:endParaRPr kumimoji="0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37696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Dn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82694C2-0845-4724-8766-40ED3487E27C}"/>
              </a:ext>
            </a:extLst>
          </p:cNvPr>
          <p:cNvSpPr/>
          <p:nvPr/>
        </p:nvSpPr>
        <p:spPr>
          <a:xfrm>
            <a:off x="3048000" y="533400"/>
            <a:ext cx="3377848" cy="646331"/>
          </a:xfrm>
          <a:prstGeom prst="rect">
            <a:avLst/>
          </a:prstGeom>
          <a:pattFill prst="pct5">
            <a:fgClr>
              <a:schemeClr val="tx2"/>
            </a:fgClr>
            <a:bgClr>
              <a:schemeClr val="bg1"/>
            </a:bgClr>
          </a:pattFill>
        </p:spPr>
        <p:txBody>
          <a:bodyPr wrap="none">
            <a:spAutoFit/>
          </a:bodyPr>
          <a:lstStyle/>
          <a:p>
            <a:r>
              <a:rPr lang="zh-TW" altLang="en-US" sz="3600" dirty="0"/>
              <a:t>希 伯 來 書 </a:t>
            </a:r>
            <a:r>
              <a:rPr lang="en-US" altLang="zh-TW" sz="3600" dirty="0"/>
              <a:t>9:24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29C47B-9CDB-47C2-9D4A-EEED4EC4F5DD}"/>
              </a:ext>
            </a:extLst>
          </p:cNvPr>
          <p:cNvSpPr/>
          <p:nvPr/>
        </p:nvSpPr>
        <p:spPr>
          <a:xfrm>
            <a:off x="190500" y="1828800"/>
            <a:ext cx="8763000" cy="39962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400" b="1" baseline="30000" dirty="0"/>
              <a:t>24</a:t>
            </a:r>
            <a:r>
              <a:rPr lang="en-US" b="1" baseline="30000" dirty="0"/>
              <a:t> </a:t>
            </a:r>
            <a:r>
              <a:rPr lang="zh-TW" altLang="en-US" sz="4400" dirty="0">
                <a:latin typeface="SimSun" panose="02010600030101010101" pitchFamily="2" charset="-122"/>
                <a:ea typeface="SimSun" panose="02010600030101010101" pitchFamily="2" charset="-122"/>
              </a:rPr>
              <a:t>因为基督并不是进了</a:t>
            </a:r>
            <a:r>
              <a:rPr lang="zh-TW" altLang="en-US" sz="4400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人手所造的圣所</a:t>
            </a:r>
            <a:r>
              <a:rPr lang="zh-TW" altLang="en-US" sz="4400" dirty="0">
                <a:latin typeface="SimSun" panose="02010600030101010101" pitchFamily="2" charset="-122"/>
                <a:ea typeface="SimSun" panose="02010600030101010101" pitchFamily="2" charset="-122"/>
              </a:rPr>
              <a:t>（</a:t>
            </a:r>
            <a:r>
              <a:rPr lang="zh-TW" altLang="en-US" sz="4400" dirty="0">
                <a:solidFill>
                  <a:schemeClr val="tx1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这不过是</a:t>
            </a:r>
            <a:r>
              <a:rPr lang="zh-TW" altLang="en-US" sz="4400" b="1" u="sng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真圣所</a:t>
            </a:r>
            <a:r>
              <a:rPr lang="zh-TW" altLang="en-US" sz="4400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的</a:t>
            </a:r>
            <a:r>
              <a:rPr lang="zh-TW" altLang="en-US" sz="4400" u="sng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影像</a:t>
            </a:r>
            <a:r>
              <a:rPr lang="zh-TW" altLang="en-US" sz="4400" dirty="0">
                <a:latin typeface="SimSun" panose="02010600030101010101" pitchFamily="2" charset="-122"/>
                <a:ea typeface="SimSun" panose="02010600030101010101" pitchFamily="2" charset="-122"/>
              </a:rPr>
              <a:t>），</a:t>
            </a:r>
            <a:endParaRPr lang="en-US" altLang="zh-TW" sz="44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TW" altLang="en-US" sz="4400" dirty="0">
                <a:latin typeface="SimSun" panose="02010600030101010101" pitchFamily="2" charset="-122"/>
                <a:ea typeface="SimSun" panose="02010600030101010101" pitchFamily="2" charset="-122"/>
              </a:rPr>
              <a:t>乃是</a:t>
            </a:r>
            <a:r>
              <a:rPr lang="zh-TW" altLang="en-US" sz="4400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进了天堂</a:t>
            </a:r>
            <a:r>
              <a:rPr lang="zh-TW" altLang="en-US" sz="4400" dirty="0">
                <a:latin typeface="SimSun" panose="02010600030101010101" pitchFamily="2" charset="-122"/>
                <a:ea typeface="SimSun" panose="02010600030101010101" pitchFamily="2" charset="-122"/>
              </a:rPr>
              <a:t>，</a:t>
            </a:r>
            <a:r>
              <a:rPr lang="zh-TW" altLang="en-US" sz="4400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如今为我们</a:t>
            </a:r>
            <a:r>
              <a:rPr lang="zh-TW" altLang="en-US" sz="4400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显在神面前</a:t>
            </a:r>
            <a:r>
              <a:rPr lang="zh-TW" altLang="en-US" sz="4400" dirty="0">
                <a:latin typeface="SimSun" panose="02010600030101010101" pitchFamily="2" charset="-122"/>
                <a:ea typeface="SimSun" panose="02010600030101010101" pitchFamily="2" charset="-122"/>
              </a:rPr>
              <a:t>；</a:t>
            </a:r>
          </a:p>
        </p:txBody>
      </p:sp>
    </p:spTree>
    <p:extLst>
      <p:ext uri="{BB962C8B-B14F-4D97-AF65-F5344CB8AC3E}">
        <p14:creationId xmlns:p14="http://schemas.microsoft.com/office/powerpoint/2010/main" val="37434753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9300" y="762000"/>
            <a:ext cx="4800600" cy="1080938"/>
          </a:xfrm>
        </p:spPr>
        <p:txBody>
          <a:bodyPr>
            <a:normAutofit/>
          </a:bodyPr>
          <a:lstStyle/>
          <a:p>
            <a:r>
              <a:rPr lang="zh-CN" altLang="en-US" sz="4000" dirty="0">
                <a:latin typeface="+mj-ea"/>
              </a:rPr>
              <a:t>宝座前</a:t>
            </a:r>
            <a:r>
              <a:rPr lang="zh-TW" altLang="en-US" sz="4000" dirty="0">
                <a:latin typeface="+mj-ea"/>
              </a:rPr>
              <a:t>的生命和生活</a:t>
            </a:r>
            <a:endParaRPr lang="en-US" sz="4000" dirty="0">
              <a:latin typeface="+mj-ea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CFC1D7D-CB84-46BA-8772-BF42E12A2E6B}"/>
              </a:ext>
            </a:extLst>
          </p:cNvPr>
          <p:cNvSpPr/>
          <p:nvPr/>
        </p:nvSpPr>
        <p:spPr>
          <a:xfrm>
            <a:off x="152400" y="2743200"/>
            <a:ext cx="8534400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5400" dirty="0">
                <a:latin typeface="SimSun" panose="02010600030101010101" pitchFamily="2" charset="-122"/>
                <a:ea typeface="SimSun" panose="02010600030101010101" pitchFamily="2" charset="-122"/>
              </a:rPr>
              <a:t>天国</a:t>
            </a:r>
            <a:r>
              <a:rPr lang="zh-TW" altLang="en-US" sz="5400" dirty="0">
                <a:latin typeface="SimSun" panose="02010600030101010101" pitchFamily="2" charset="-122"/>
                <a:ea typeface="SimSun" panose="02010600030101010101" pitchFamily="2" charset="-122"/>
              </a:rPr>
              <a:t>的品格和文化</a:t>
            </a:r>
            <a:endParaRPr lang="en-US" altLang="zh-TW" sz="54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algn="ctr"/>
            <a:endParaRPr lang="en-US" altLang="zh-TW" sz="28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algn="ctr"/>
            <a:r>
              <a:rPr lang="en-US" sz="4400" dirty="0">
                <a:solidFill>
                  <a:srgbClr val="FFFF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The Character &amp; Culture </a:t>
            </a:r>
          </a:p>
          <a:p>
            <a:pPr algn="ctr"/>
            <a:r>
              <a:rPr lang="en-US" sz="4400" dirty="0">
                <a:solidFill>
                  <a:srgbClr val="FFFF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of the Kingdom of Heaven</a:t>
            </a:r>
          </a:p>
          <a:p>
            <a:pPr algn="ctr"/>
            <a:endParaRPr lang="en-US" altLang="zh-TW" sz="2000" dirty="0"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716324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Dn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82694C2-0845-4724-8766-40ED3487E27C}"/>
              </a:ext>
            </a:extLst>
          </p:cNvPr>
          <p:cNvSpPr/>
          <p:nvPr/>
        </p:nvSpPr>
        <p:spPr>
          <a:xfrm>
            <a:off x="2174549" y="76200"/>
            <a:ext cx="4362092" cy="646331"/>
          </a:xfrm>
          <a:prstGeom prst="rect">
            <a:avLst/>
          </a:prstGeom>
          <a:pattFill prst="pct5">
            <a:fgClr>
              <a:schemeClr val="tx2"/>
            </a:fgClr>
            <a:bgClr>
              <a:schemeClr val="bg1"/>
            </a:bgClr>
          </a:pattFill>
        </p:spPr>
        <p:txBody>
          <a:bodyPr wrap="none">
            <a:spAutoFit/>
          </a:bodyPr>
          <a:lstStyle/>
          <a:p>
            <a:pPr defTabSz="685800"/>
            <a:r>
              <a:rPr lang="zh-TW" altLang="en-US" sz="3600" b="1" dirty="0">
                <a:latin typeface="SimSun" panose="02010600030101010101" pitchFamily="2" charset="-122"/>
                <a:ea typeface="SimSun" panose="02010600030101010101" pitchFamily="2" charset="-122"/>
              </a:rPr>
              <a:t>馬 太 福 音 </a:t>
            </a:r>
            <a:r>
              <a:rPr lang="en-US" altLang="zh-TW" sz="3600" b="1" dirty="0">
                <a:latin typeface="SimSun" panose="02010600030101010101" pitchFamily="2" charset="-122"/>
                <a:ea typeface="SimSun" panose="02010600030101010101" pitchFamily="2" charset="-122"/>
              </a:rPr>
              <a:t>5:3-10</a:t>
            </a:r>
            <a:endParaRPr lang="en-US" sz="3600" b="1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29C47B-9CDB-47C2-9D4A-EEED4EC4F5DD}"/>
              </a:ext>
            </a:extLst>
          </p:cNvPr>
          <p:cNvSpPr/>
          <p:nvPr/>
        </p:nvSpPr>
        <p:spPr>
          <a:xfrm>
            <a:off x="190500" y="990600"/>
            <a:ext cx="8763000" cy="55092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CN" sz="4400" b="1" baseline="300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3 </a:t>
            </a:r>
            <a:r>
              <a:rPr lang="zh-CN" altLang="en-US" sz="4400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虚心的人</a:t>
            </a:r>
            <a:r>
              <a:rPr lang="zh-CN" altLang="en-US" sz="44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有福了！因为</a:t>
            </a:r>
            <a:r>
              <a:rPr lang="zh-CN" altLang="en-US" sz="4400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天国是他们的</a:t>
            </a:r>
            <a:r>
              <a:rPr lang="zh-CN" altLang="en-US" sz="44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。</a:t>
            </a:r>
          </a:p>
          <a:p>
            <a:r>
              <a:rPr lang="en-US" altLang="zh-CN" sz="4400" baseline="300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4 </a:t>
            </a:r>
            <a:r>
              <a:rPr lang="zh-CN" altLang="en-US" sz="44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哀恸的人有福了！因为他们必得安慰。</a:t>
            </a:r>
          </a:p>
          <a:p>
            <a:r>
              <a:rPr lang="en-US" altLang="zh-CN" sz="4400" baseline="300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5 </a:t>
            </a:r>
            <a:r>
              <a:rPr lang="zh-CN" altLang="en-US" sz="44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温柔的人有福了！因为他们必承受地土。</a:t>
            </a:r>
          </a:p>
          <a:p>
            <a:r>
              <a:rPr lang="en-US" altLang="zh-CN" sz="4400" baseline="300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6 </a:t>
            </a:r>
            <a:r>
              <a:rPr lang="zh-CN" altLang="en-US" sz="44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饥渴慕义的人有福了！因为他们必得饱足。</a:t>
            </a:r>
            <a:endParaRPr lang="zh-CN" altLang="en-US" sz="4400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91573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Dn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82694C2-0845-4724-8766-40ED3487E27C}"/>
              </a:ext>
            </a:extLst>
          </p:cNvPr>
          <p:cNvSpPr/>
          <p:nvPr/>
        </p:nvSpPr>
        <p:spPr>
          <a:xfrm>
            <a:off x="2174549" y="76200"/>
            <a:ext cx="4801314" cy="646331"/>
          </a:xfrm>
          <a:prstGeom prst="rect">
            <a:avLst/>
          </a:prstGeom>
          <a:pattFill prst="pct5">
            <a:fgClr>
              <a:schemeClr val="tx2"/>
            </a:fgClr>
            <a:bgClr>
              <a:schemeClr val="bg1"/>
            </a:bgClr>
          </a:pattFill>
        </p:spPr>
        <p:txBody>
          <a:bodyPr wrap="none">
            <a:spAutoFit/>
          </a:bodyPr>
          <a:lstStyle/>
          <a:p>
            <a:pPr defTabSz="685800"/>
            <a:r>
              <a:rPr lang="zh-CN" altLang="en-US" sz="3600" b="1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馬 可 福 音 </a:t>
            </a:r>
            <a:r>
              <a:rPr lang="en-US" altLang="zh-CN" sz="3600" b="1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10:35-45</a:t>
            </a:r>
            <a:endParaRPr lang="en-US" sz="3600" b="1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29C47B-9CDB-47C2-9D4A-EEED4EC4F5DD}"/>
              </a:ext>
            </a:extLst>
          </p:cNvPr>
          <p:cNvSpPr/>
          <p:nvPr/>
        </p:nvSpPr>
        <p:spPr>
          <a:xfrm>
            <a:off x="-6096" y="990600"/>
            <a:ext cx="9144000" cy="55092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CN" sz="4400" baseline="300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7 </a:t>
            </a:r>
            <a:r>
              <a:rPr lang="zh-CN" altLang="en-US" sz="44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怜恤人的人有福了！因为他们必蒙怜恤。</a:t>
            </a:r>
          </a:p>
          <a:p>
            <a:r>
              <a:rPr lang="en-US" altLang="zh-CN" sz="4400" baseline="300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8 </a:t>
            </a:r>
            <a:r>
              <a:rPr lang="zh-CN" altLang="en-US" sz="44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清心的人有福了！因为他们必得见神。</a:t>
            </a:r>
          </a:p>
          <a:p>
            <a:r>
              <a:rPr lang="en-US" altLang="zh-CN" sz="4400" baseline="300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9 </a:t>
            </a:r>
            <a:r>
              <a:rPr lang="zh-CN" altLang="en-US" sz="44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使人和睦的人有福了！因为他们必称为神的儿子。</a:t>
            </a:r>
          </a:p>
          <a:p>
            <a:r>
              <a:rPr lang="en-US" altLang="zh-CN" sz="4400" baseline="300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10 </a:t>
            </a:r>
            <a:r>
              <a:rPr lang="zh-CN" altLang="en-US" sz="44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为义受逼迫的人有福了！因为</a:t>
            </a:r>
            <a:r>
              <a:rPr lang="zh-CN" altLang="en-US" sz="4400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天国是他们的</a:t>
            </a:r>
            <a:r>
              <a:rPr lang="zh-CN" altLang="en-US" sz="44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。</a:t>
            </a:r>
            <a:endParaRPr lang="zh-CN" altLang="en-US" sz="4400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735238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00" y="762000"/>
            <a:ext cx="4168474" cy="1080938"/>
          </a:xfrm>
        </p:spPr>
        <p:txBody>
          <a:bodyPr>
            <a:normAutofit/>
          </a:bodyPr>
          <a:lstStyle/>
          <a:p>
            <a:r>
              <a:rPr lang="zh-CN" altLang="en-US" sz="4000" b="1" dirty="0"/>
              <a:t>重生</a:t>
            </a:r>
            <a:r>
              <a:rPr lang="en-US" altLang="zh-CN" sz="4000" b="1" dirty="0"/>
              <a:t>  </a:t>
            </a:r>
            <a:r>
              <a:rPr lang="en-US" altLang="zh-CN" sz="4000" dirty="0"/>
              <a:t>Born Again</a:t>
            </a:r>
            <a:endParaRPr lang="en-US" sz="40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CFC1D7D-CB84-46BA-8772-BF42E12A2E6B}"/>
              </a:ext>
            </a:extLst>
          </p:cNvPr>
          <p:cNvSpPr/>
          <p:nvPr/>
        </p:nvSpPr>
        <p:spPr>
          <a:xfrm>
            <a:off x="228600" y="2590800"/>
            <a:ext cx="853440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400" dirty="0">
                <a:latin typeface="SimSun" panose="02010600030101010101" pitchFamily="2" charset="-122"/>
                <a:ea typeface="SimSun" panose="02010600030101010101" pitchFamily="2" charset="-122"/>
              </a:rPr>
              <a:t>我</a:t>
            </a:r>
            <a:r>
              <a:rPr lang="zh-CN" altLang="en-US" sz="5400" dirty="0">
                <a:latin typeface="SimSun" panose="02010600030101010101" pitchFamily="2" charset="-122"/>
                <a:ea typeface="SimSun" panose="02010600030101010101" pitchFamily="2" charset="-122"/>
              </a:rPr>
              <a:t>们必须重生</a:t>
            </a:r>
            <a:endParaRPr lang="en-US" altLang="zh-CN" sz="54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algn="ctr"/>
            <a:r>
              <a:rPr lang="zh-CN" altLang="en-US" sz="5400" dirty="0">
                <a:latin typeface="SimSun" panose="02010600030101010101" pitchFamily="2" charset="-122"/>
                <a:ea typeface="SimSun" panose="02010600030101010101" pitchFamily="2" charset="-122"/>
              </a:rPr>
              <a:t>才能进入神的国</a:t>
            </a:r>
            <a:endParaRPr lang="en-US" altLang="zh-CN" sz="54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algn="ctr"/>
            <a:endParaRPr lang="en-US" altLang="zh-TW" sz="20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algn="ctr"/>
            <a:r>
              <a:rPr lang="en-US" sz="5400" dirty="0">
                <a:solidFill>
                  <a:srgbClr val="FFFF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We must be born into the Kingdom of God</a:t>
            </a:r>
          </a:p>
        </p:txBody>
      </p:sp>
    </p:spTree>
    <p:extLst>
      <p:ext uri="{BB962C8B-B14F-4D97-AF65-F5344CB8AC3E}">
        <p14:creationId xmlns:p14="http://schemas.microsoft.com/office/powerpoint/2010/main" val="16751037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600" y="-6096"/>
            <a:ext cx="8686800" cy="676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45720" lvl="0">
              <a:lnSpc>
                <a:spcPct val="15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zh-TW" altLang="en-US" sz="3200" u="sng" dirty="0">
                <a:latin typeface="SimSun" panose="02010600030101010101" pitchFamily="2" charset="-122"/>
                <a:ea typeface="SimSun" panose="02010600030101010101" pitchFamily="2" charset="-122"/>
              </a:rPr>
              <a:t>約 翰 福 音 </a:t>
            </a:r>
            <a:r>
              <a:rPr lang="en-US" altLang="zh-TW" sz="3200" u="sng" dirty="0">
                <a:latin typeface="SimSun" panose="02010600030101010101" pitchFamily="2" charset="-122"/>
                <a:ea typeface="SimSun" panose="02010600030101010101" pitchFamily="2" charset="-122"/>
              </a:rPr>
              <a:t>3 :3-7</a:t>
            </a:r>
          </a:p>
          <a:p>
            <a:pPr>
              <a:lnSpc>
                <a:spcPct val="150000"/>
              </a:lnSpc>
            </a:pPr>
            <a:r>
              <a:rPr lang="en-US" altLang="zh-CN" sz="4400" b="1" baseline="30000" dirty="0">
                <a:latin typeface="SimSun" panose="02010600030101010101" pitchFamily="2" charset="-122"/>
                <a:ea typeface="SimSun" panose="02010600030101010101" pitchFamily="2" charset="-122"/>
              </a:rPr>
              <a:t>3 </a:t>
            </a:r>
            <a:r>
              <a:rPr lang="zh-CN" altLang="en-US" sz="4400" dirty="0">
                <a:latin typeface="SimSun" panose="02010600030101010101" pitchFamily="2" charset="-122"/>
                <a:ea typeface="SimSun" panose="02010600030101010101" pitchFamily="2" charset="-122"/>
              </a:rPr>
              <a:t>耶稣回答说：「 我实实在在地告诉你，</a:t>
            </a:r>
            <a:r>
              <a:rPr lang="zh-CN" altLang="en-US" sz="4400" dirty="0">
                <a:solidFill>
                  <a:srgbClr val="FFFF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人若不重生，就不能见神的国</a:t>
            </a:r>
            <a:r>
              <a:rPr lang="zh-CN" altLang="en-US" sz="4400" dirty="0">
                <a:latin typeface="SimSun" panose="02010600030101010101" pitchFamily="2" charset="-122"/>
                <a:ea typeface="SimSun" panose="02010600030101010101" pitchFamily="2" charset="-122"/>
              </a:rPr>
              <a:t>。」</a:t>
            </a:r>
            <a:endParaRPr lang="en-US" altLang="zh-CN" sz="44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400" baseline="30000" dirty="0">
                <a:latin typeface="SimSun" panose="02010600030101010101" pitchFamily="2" charset="-122"/>
                <a:ea typeface="SimSun" panose="02010600030101010101" pitchFamily="2" charset="-122"/>
              </a:rPr>
              <a:t>4 </a:t>
            </a:r>
            <a:r>
              <a:rPr lang="zh-CN" altLang="en-US" sz="4400" dirty="0">
                <a:latin typeface="SimSun" panose="02010600030101010101" pitchFamily="2" charset="-122"/>
                <a:ea typeface="SimSun" panose="02010600030101010101" pitchFamily="2" charset="-122"/>
              </a:rPr>
              <a:t>尼哥底母说：「 人已经老了，</a:t>
            </a:r>
            <a:r>
              <a:rPr lang="zh-CN" altLang="en-US" sz="4400" dirty="0">
                <a:solidFill>
                  <a:srgbClr val="FFFF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如何能重生呢</a:t>
            </a:r>
            <a:r>
              <a:rPr lang="zh-CN" altLang="en-US" sz="4400" dirty="0">
                <a:latin typeface="SimSun" panose="02010600030101010101" pitchFamily="2" charset="-122"/>
                <a:ea typeface="SimSun" panose="02010600030101010101" pitchFamily="2" charset="-122"/>
              </a:rPr>
              <a:t>？岂能再进母腹生出来吗？」</a:t>
            </a:r>
          </a:p>
        </p:txBody>
      </p:sp>
    </p:spTree>
    <p:extLst>
      <p:ext uri="{BB962C8B-B14F-4D97-AF65-F5344CB8AC3E}">
        <p14:creationId xmlns:p14="http://schemas.microsoft.com/office/powerpoint/2010/main" val="30318838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600" y="-166987"/>
            <a:ext cx="8686800" cy="70432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baseline="30000" dirty="0">
                <a:latin typeface="SimSun" panose="02010600030101010101" pitchFamily="2" charset="-122"/>
                <a:ea typeface="SimSun" panose="02010600030101010101" pitchFamily="2" charset="-122"/>
              </a:rPr>
              <a:t>5 </a:t>
            </a:r>
            <a:r>
              <a:rPr lang="zh-CN" altLang="en-US" sz="4400" dirty="0">
                <a:latin typeface="SimSun" panose="02010600030101010101" pitchFamily="2" charset="-122"/>
                <a:ea typeface="SimSun" panose="02010600030101010101" pitchFamily="2" charset="-122"/>
              </a:rPr>
              <a:t>耶稣说：「我实实在在的告诉你，</a:t>
            </a:r>
            <a:r>
              <a:rPr lang="zh-CN" altLang="en-US" sz="4400" dirty="0">
                <a:solidFill>
                  <a:srgbClr val="FFFF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人若不是从水和圣灵生的，</a:t>
            </a:r>
            <a:r>
              <a:rPr lang="zh-CN" altLang="en-US" sz="4400" u="sng" dirty="0">
                <a:solidFill>
                  <a:srgbClr val="FFFF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就不能进神的国</a:t>
            </a:r>
            <a:r>
              <a:rPr lang="zh-CN" altLang="en-US" sz="4400" dirty="0">
                <a:latin typeface="SimSun" panose="02010600030101010101" pitchFamily="2" charset="-122"/>
                <a:ea typeface="SimSun" panose="02010600030101010101" pitchFamily="2" charset="-122"/>
              </a:rPr>
              <a:t>。</a:t>
            </a:r>
            <a:endParaRPr lang="en-US" altLang="zh-CN" sz="44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400" baseline="30000" dirty="0">
                <a:latin typeface="SimSun" panose="02010600030101010101" pitchFamily="2" charset="-122"/>
                <a:ea typeface="SimSun" panose="02010600030101010101" pitchFamily="2" charset="-122"/>
              </a:rPr>
              <a:t>6 </a:t>
            </a:r>
            <a:r>
              <a:rPr lang="zh-CN" altLang="en-US" sz="4400" dirty="0">
                <a:latin typeface="SimSun" panose="02010600030101010101" pitchFamily="2" charset="-122"/>
                <a:ea typeface="SimSun" panose="02010600030101010101" pitchFamily="2" charset="-122"/>
              </a:rPr>
              <a:t>从肉身生的就是肉身；</a:t>
            </a:r>
            <a:r>
              <a:rPr lang="zh-CN" altLang="en-US" sz="4400" dirty="0">
                <a:solidFill>
                  <a:srgbClr val="FFFF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从灵生的就是灵</a:t>
            </a:r>
            <a:r>
              <a:rPr lang="zh-CN" altLang="en-US" sz="4400" dirty="0">
                <a:latin typeface="SimSun" panose="02010600030101010101" pitchFamily="2" charset="-122"/>
                <a:ea typeface="SimSun" panose="02010600030101010101" pitchFamily="2" charset="-122"/>
              </a:rPr>
              <a:t>。</a:t>
            </a:r>
            <a:endParaRPr lang="en-US" altLang="zh-CN" sz="44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400" baseline="30000" dirty="0">
                <a:latin typeface="SimSun" panose="02010600030101010101" pitchFamily="2" charset="-122"/>
                <a:ea typeface="SimSun" panose="02010600030101010101" pitchFamily="2" charset="-122"/>
              </a:rPr>
              <a:t>7 </a:t>
            </a:r>
            <a:r>
              <a:rPr lang="zh-CN" altLang="en-US" sz="4400" dirty="0">
                <a:latin typeface="SimSun" panose="02010600030101010101" pitchFamily="2" charset="-122"/>
                <a:ea typeface="SimSun" panose="02010600030101010101" pitchFamily="2" charset="-122"/>
              </a:rPr>
              <a:t>我说：</a:t>
            </a:r>
            <a:r>
              <a:rPr lang="en-US" altLang="zh-CN" sz="4400" dirty="0">
                <a:latin typeface="SimSun" panose="02010600030101010101" pitchFamily="2" charset="-122"/>
                <a:ea typeface="SimSun" panose="02010600030101010101" pitchFamily="2" charset="-122"/>
              </a:rPr>
              <a:t>『</a:t>
            </a:r>
            <a:r>
              <a:rPr lang="zh-CN" altLang="en-US" sz="4400" u="sng" dirty="0">
                <a:solidFill>
                  <a:srgbClr val="FFFF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你们必须重生</a:t>
            </a:r>
            <a:r>
              <a:rPr lang="en-US" altLang="zh-CN" sz="4400" dirty="0">
                <a:latin typeface="SimSun" panose="02010600030101010101" pitchFamily="2" charset="-122"/>
                <a:ea typeface="SimSun" panose="02010600030101010101" pitchFamily="2" charset="-122"/>
              </a:rPr>
              <a:t>』</a:t>
            </a:r>
            <a:r>
              <a:rPr lang="zh-CN" altLang="en-US" sz="4400" dirty="0">
                <a:latin typeface="SimSun" panose="02010600030101010101" pitchFamily="2" charset="-122"/>
                <a:ea typeface="SimSun" panose="02010600030101010101" pitchFamily="2" charset="-122"/>
              </a:rPr>
              <a:t>，你不要以为希奇。</a:t>
            </a:r>
          </a:p>
        </p:txBody>
      </p:sp>
    </p:spTree>
    <p:extLst>
      <p:ext uri="{BB962C8B-B14F-4D97-AF65-F5344CB8AC3E}">
        <p14:creationId xmlns:p14="http://schemas.microsoft.com/office/powerpoint/2010/main" val="8716294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762000"/>
            <a:ext cx="3505200" cy="1080938"/>
          </a:xfrm>
        </p:spPr>
        <p:txBody>
          <a:bodyPr>
            <a:noAutofit/>
          </a:bodyPr>
          <a:lstStyle/>
          <a:p>
            <a:r>
              <a:rPr lang="zh-CN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如何能重生呢？</a:t>
            </a:r>
            <a:endParaRPr lang="en-US" sz="40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CFC1D7D-CB84-46BA-8772-BF42E12A2E6B}"/>
              </a:ext>
            </a:extLst>
          </p:cNvPr>
          <p:cNvSpPr/>
          <p:nvPr/>
        </p:nvSpPr>
        <p:spPr>
          <a:xfrm>
            <a:off x="228600" y="2133600"/>
            <a:ext cx="85344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baseline="30000" dirty="0">
                <a:latin typeface="SimSun" panose="02010600030101010101" pitchFamily="2" charset="-122"/>
                <a:ea typeface="SimSun" panose="02010600030101010101" pitchFamily="2" charset="-122"/>
              </a:rPr>
              <a:t>14 </a:t>
            </a:r>
            <a:r>
              <a:rPr lang="zh-TW" altLang="en-US" sz="4400" dirty="0">
                <a:latin typeface="SimSun" panose="02010600030101010101" pitchFamily="2" charset="-122"/>
                <a:ea typeface="SimSun" panose="02010600030101010101" pitchFamily="2" charset="-122"/>
              </a:rPr>
              <a:t>摩西在旷野怎样举蛇，</a:t>
            </a:r>
            <a:r>
              <a:rPr lang="zh-TW" altLang="en-US" sz="4400" u="sng" dirty="0">
                <a:latin typeface="SimSun" panose="02010600030101010101" pitchFamily="2" charset="-122"/>
                <a:ea typeface="SimSun" panose="02010600030101010101" pitchFamily="2" charset="-122"/>
              </a:rPr>
              <a:t>人子也必照样被举起来</a:t>
            </a:r>
            <a:r>
              <a:rPr lang="zh-TW" altLang="en-US" sz="4400" dirty="0">
                <a:latin typeface="SimSun" panose="02010600030101010101" pitchFamily="2" charset="-122"/>
                <a:ea typeface="SimSun" panose="02010600030101010101" pitchFamily="2" charset="-122"/>
              </a:rPr>
              <a:t>，</a:t>
            </a:r>
            <a:endParaRPr lang="en-US" altLang="zh-TW" sz="44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endParaRPr lang="zh-TW" altLang="en-US" sz="12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r>
              <a:rPr lang="en-US" altLang="zh-TW" sz="4400" b="1" baseline="30000" dirty="0">
                <a:latin typeface="SimSun" panose="02010600030101010101" pitchFamily="2" charset="-122"/>
                <a:ea typeface="SimSun" panose="02010600030101010101" pitchFamily="2" charset="-122"/>
              </a:rPr>
              <a:t>15 </a:t>
            </a:r>
            <a:r>
              <a:rPr lang="zh-TW" altLang="en-US" sz="4400" dirty="0">
                <a:latin typeface="SimSun" panose="02010600030101010101" pitchFamily="2" charset="-122"/>
                <a:ea typeface="SimSun" panose="02010600030101010101" pitchFamily="2" charset="-122"/>
              </a:rPr>
              <a:t>叫</a:t>
            </a:r>
            <a:r>
              <a:rPr lang="zh-TW" altLang="en-US" sz="4400" u="sng" dirty="0">
                <a:solidFill>
                  <a:schemeClr val="bg1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一切</a:t>
            </a:r>
            <a:r>
              <a:rPr lang="zh-TW" altLang="en-US" sz="4400" dirty="0">
                <a:solidFill>
                  <a:srgbClr val="FFFF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信他的</a:t>
            </a:r>
            <a:r>
              <a:rPr lang="zh-TW" altLang="en-US" sz="4400" u="sng" dirty="0">
                <a:solidFill>
                  <a:schemeClr val="bg1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都</a:t>
            </a:r>
            <a:r>
              <a:rPr lang="zh-TW" altLang="en-US" sz="4400" dirty="0">
                <a:solidFill>
                  <a:srgbClr val="FFFF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得永生</a:t>
            </a:r>
            <a:r>
              <a:rPr lang="zh-TW" altLang="en-US" sz="4400" dirty="0">
                <a:latin typeface="SimSun" panose="02010600030101010101" pitchFamily="2" charset="-122"/>
                <a:ea typeface="SimSun" panose="02010600030101010101" pitchFamily="2" charset="-122"/>
              </a:rPr>
              <a:t>。</a:t>
            </a:r>
            <a:endParaRPr lang="en-US" altLang="zh-TW" sz="44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endParaRPr lang="zh-TW" altLang="en-US" sz="12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r>
              <a:rPr lang="en-US" altLang="zh-TW" sz="4400" b="1" baseline="30000" dirty="0">
                <a:latin typeface="SimSun" panose="02010600030101010101" pitchFamily="2" charset="-122"/>
                <a:ea typeface="SimSun" panose="02010600030101010101" pitchFamily="2" charset="-122"/>
              </a:rPr>
              <a:t>16</a:t>
            </a:r>
            <a:r>
              <a:rPr lang="zh-TW" altLang="en-US" sz="4400" dirty="0">
                <a:latin typeface="SimSun" panose="02010600030101010101" pitchFamily="2" charset="-122"/>
                <a:ea typeface="SimSun" panose="02010600030101010101" pitchFamily="2" charset="-122"/>
              </a:rPr>
              <a:t>「</a:t>
            </a:r>
            <a:r>
              <a:rPr lang="zh-TW" altLang="en-US" sz="4400" dirty="0">
                <a:solidFill>
                  <a:srgbClr val="FFFF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神爱世人</a:t>
            </a:r>
            <a:r>
              <a:rPr lang="zh-TW" altLang="en-US" sz="4400" dirty="0">
                <a:latin typeface="SimSun" panose="02010600030101010101" pitchFamily="2" charset="-122"/>
                <a:ea typeface="SimSun" panose="02010600030101010101" pitchFamily="2" charset="-122"/>
              </a:rPr>
              <a:t>，甚至将他的</a:t>
            </a:r>
            <a:r>
              <a:rPr lang="zh-TW" altLang="en-US" sz="4400" dirty="0">
                <a:solidFill>
                  <a:srgbClr val="FFFF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独生子</a:t>
            </a:r>
            <a:r>
              <a:rPr lang="zh-TW" altLang="en-US" sz="4400" u="sng" dirty="0">
                <a:solidFill>
                  <a:srgbClr val="FFFF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赐</a:t>
            </a:r>
            <a:r>
              <a:rPr lang="zh-TW" altLang="en-US" sz="4400" dirty="0">
                <a:latin typeface="SimSun" panose="02010600030101010101" pitchFamily="2" charset="-122"/>
                <a:ea typeface="SimSun" panose="02010600030101010101" pitchFamily="2" charset="-122"/>
              </a:rPr>
              <a:t>给他们，叫</a:t>
            </a:r>
            <a:r>
              <a:rPr lang="zh-TW" altLang="en-US" sz="4400" u="sng" dirty="0">
                <a:solidFill>
                  <a:schemeClr val="bg1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一切</a:t>
            </a:r>
            <a:r>
              <a:rPr lang="zh-TW" altLang="en-US" sz="4400" dirty="0">
                <a:solidFill>
                  <a:srgbClr val="FFFF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信他的</a:t>
            </a:r>
            <a:r>
              <a:rPr lang="zh-TW" altLang="en-US" sz="4400" dirty="0">
                <a:latin typeface="SimSun" panose="02010600030101010101" pitchFamily="2" charset="-122"/>
                <a:ea typeface="SimSun" panose="02010600030101010101" pitchFamily="2" charset="-122"/>
              </a:rPr>
              <a:t>，</a:t>
            </a:r>
            <a:endParaRPr lang="en-US" altLang="zh-TW" sz="44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r>
              <a:rPr lang="zh-TW" altLang="en-US" sz="4400" dirty="0">
                <a:solidFill>
                  <a:srgbClr val="FFFF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不至灭亡，反</a:t>
            </a:r>
            <a:r>
              <a:rPr lang="zh-TW" altLang="en-US" sz="4400" u="sng" dirty="0">
                <a:solidFill>
                  <a:srgbClr val="FFFF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得</a:t>
            </a:r>
            <a:r>
              <a:rPr lang="zh-TW" altLang="en-US" sz="4400" dirty="0">
                <a:solidFill>
                  <a:srgbClr val="FFFF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永生</a:t>
            </a:r>
            <a:r>
              <a:rPr lang="zh-TW" altLang="en-US" sz="4400" dirty="0">
                <a:latin typeface="SimSun" panose="02010600030101010101" pitchFamily="2" charset="-122"/>
                <a:ea typeface="SimSun" panose="02010600030101010101" pitchFamily="2" charset="-122"/>
              </a:rPr>
              <a:t>。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D96A2BC-A88E-4915-AF93-C0FE0BFA9884}"/>
              </a:ext>
            </a:extLst>
          </p:cNvPr>
          <p:cNvSpPr/>
          <p:nvPr/>
        </p:nvSpPr>
        <p:spPr>
          <a:xfrm>
            <a:off x="7790123" y="886970"/>
            <a:ext cx="1369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/>
              <a:t>約 </a:t>
            </a:r>
            <a:endParaRPr lang="en-US" altLang="zh-TW" sz="2400" dirty="0"/>
          </a:p>
          <a:p>
            <a:r>
              <a:rPr lang="en-US" altLang="zh-TW" sz="2400" dirty="0"/>
              <a:t>3:14-16 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6469DD79-A2C2-48DD-B646-1018E7CA33EE}"/>
              </a:ext>
            </a:extLst>
          </p:cNvPr>
          <p:cNvSpPr/>
          <p:nvPr/>
        </p:nvSpPr>
        <p:spPr>
          <a:xfrm>
            <a:off x="0" y="5181600"/>
            <a:ext cx="990600" cy="838200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5912EC6F-DF43-45FF-8D74-F96AB330080B}"/>
              </a:ext>
            </a:extLst>
          </p:cNvPr>
          <p:cNvSpPr/>
          <p:nvPr/>
        </p:nvSpPr>
        <p:spPr>
          <a:xfrm>
            <a:off x="3486912" y="5867400"/>
            <a:ext cx="990600" cy="838200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F5C0D48-D92A-4986-B7A5-FC7882AF9F09}"/>
              </a:ext>
            </a:extLst>
          </p:cNvPr>
          <p:cNvCxnSpPr>
            <a:cxnSpLocks/>
            <a:endCxn id="7" idx="2"/>
          </p:cNvCxnSpPr>
          <p:nvPr/>
        </p:nvCxnSpPr>
        <p:spPr>
          <a:xfrm>
            <a:off x="990600" y="5715000"/>
            <a:ext cx="2496312" cy="57150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>
            <a:extLst>
              <a:ext uri="{FF2B5EF4-FFF2-40B4-BE49-F238E27FC236}">
                <a16:creationId xmlns:a16="http://schemas.microsoft.com/office/drawing/2014/main" id="{671AB213-FDAA-4913-9EDB-DF0701A69B1E}"/>
              </a:ext>
            </a:extLst>
          </p:cNvPr>
          <p:cNvSpPr/>
          <p:nvPr/>
        </p:nvSpPr>
        <p:spPr>
          <a:xfrm>
            <a:off x="5334000" y="3657600"/>
            <a:ext cx="1159764" cy="838200"/>
          </a:xfrm>
          <a:prstGeom prst="ellipse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C547191-A574-43DE-B83E-3A3E6F99EF19}"/>
              </a:ext>
            </a:extLst>
          </p:cNvPr>
          <p:cNvSpPr/>
          <p:nvPr/>
        </p:nvSpPr>
        <p:spPr>
          <a:xfrm>
            <a:off x="4250436" y="5867400"/>
            <a:ext cx="1159764" cy="838200"/>
          </a:xfrm>
          <a:prstGeom prst="ellipse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5DB0377-E15E-4028-9EFE-D47934E2D6B0}"/>
              </a:ext>
            </a:extLst>
          </p:cNvPr>
          <p:cNvSpPr/>
          <p:nvPr/>
        </p:nvSpPr>
        <p:spPr>
          <a:xfrm>
            <a:off x="6799522" y="4495800"/>
            <a:ext cx="1734877" cy="838200"/>
          </a:xfrm>
          <a:prstGeom prst="ellipse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01B656D-2A41-4E65-B065-0F99411C9E6D}"/>
              </a:ext>
            </a:extLst>
          </p:cNvPr>
          <p:cNvCxnSpPr>
            <a:stCxn id="12" idx="5"/>
            <a:endCxn id="14" idx="1"/>
          </p:cNvCxnSpPr>
          <p:nvPr/>
        </p:nvCxnSpPr>
        <p:spPr>
          <a:xfrm>
            <a:off x="6323920" y="4373048"/>
            <a:ext cx="729669" cy="245504"/>
          </a:xfrm>
          <a:prstGeom prst="line">
            <a:avLst/>
          </a:prstGeom>
          <a:ln w="381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60086F6-4855-46BB-ACC9-3EE75CD5E2B5}"/>
              </a:ext>
            </a:extLst>
          </p:cNvPr>
          <p:cNvCxnSpPr>
            <a:cxnSpLocks/>
            <a:stCxn id="14" idx="3"/>
            <a:endCxn id="13" idx="6"/>
          </p:cNvCxnSpPr>
          <p:nvPr/>
        </p:nvCxnSpPr>
        <p:spPr>
          <a:xfrm flipH="1">
            <a:off x="5410200" y="5211248"/>
            <a:ext cx="1643389" cy="1075252"/>
          </a:xfrm>
          <a:prstGeom prst="line">
            <a:avLst/>
          </a:prstGeom>
          <a:ln w="381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>
            <a:extLst>
              <a:ext uri="{FF2B5EF4-FFF2-40B4-BE49-F238E27FC236}">
                <a16:creationId xmlns:a16="http://schemas.microsoft.com/office/drawing/2014/main" id="{23E969F8-D637-400F-9B5B-26123E200AC1}"/>
              </a:ext>
            </a:extLst>
          </p:cNvPr>
          <p:cNvSpPr/>
          <p:nvPr/>
        </p:nvSpPr>
        <p:spPr>
          <a:xfrm>
            <a:off x="4695670" y="3657600"/>
            <a:ext cx="801058" cy="838200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2CF77FB8-132A-46C0-B176-5B9225ECA50B}"/>
              </a:ext>
            </a:extLst>
          </p:cNvPr>
          <p:cNvCxnSpPr>
            <a:stCxn id="21" idx="4"/>
            <a:endCxn id="7" idx="0"/>
          </p:cNvCxnSpPr>
          <p:nvPr/>
        </p:nvCxnSpPr>
        <p:spPr>
          <a:xfrm flipH="1">
            <a:off x="3982212" y="4495800"/>
            <a:ext cx="1113987" cy="137160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4">
            <a:extLst>
              <a:ext uri="{FF2B5EF4-FFF2-40B4-BE49-F238E27FC236}">
                <a16:creationId xmlns:a16="http://schemas.microsoft.com/office/drawing/2014/main" id="{5413A00B-90A7-4D10-8583-9414B7BB1C65}"/>
              </a:ext>
            </a:extLst>
          </p:cNvPr>
          <p:cNvSpPr/>
          <p:nvPr/>
        </p:nvSpPr>
        <p:spPr>
          <a:xfrm>
            <a:off x="2443229" y="3657600"/>
            <a:ext cx="801058" cy="838200"/>
          </a:xfrm>
          <a:prstGeom prst="ellipse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643FF573-E677-466B-AF3E-97BE45B1FB3A}"/>
              </a:ext>
            </a:extLst>
          </p:cNvPr>
          <p:cNvSpPr/>
          <p:nvPr/>
        </p:nvSpPr>
        <p:spPr>
          <a:xfrm>
            <a:off x="4703462" y="5163563"/>
            <a:ext cx="801058" cy="838200"/>
          </a:xfrm>
          <a:prstGeom prst="ellipse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C4943E30-C9EC-4BA2-BDB4-288A0195F797}"/>
              </a:ext>
            </a:extLst>
          </p:cNvPr>
          <p:cNvCxnSpPr>
            <a:cxnSpLocks/>
            <a:stCxn id="25" idx="5"/>
            <a:endCxn id="26" idx="1"/>
          </p:cNvCxnSpPr>
          <p:nvPr/>
        </p:nvCxnSpPr>
        <p:spPr>
          <a:xfrm>
            <a:off x="3126975" y="4373048"/>
            <a:ext cx="1693799" cy="913267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8051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12" grpId="0" animBg="1"/>
      <p:bldP spid="13" grpId="0" animBg="1"/>
      <p:bldP spid="14" grpId="0" animBg="1"/>
      <p:bldP spid="21" grpId="0" animBg="1"/>
      <p:bldP spid="25" grpId="0" animBg="1"/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Dn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82694C2-0845-4724-8766-40ED3487E27C}"/>
              </a:ext>
            </a:extLst>
          </p:cNvPr>
          <p:cNvSpPr/>
          <p:nvPr/>
        </p:nvSpPr>
        <p:spPr>
          <a:xfrm>
            <a:off x="2209800" y="44308"/>
            <a:ext cx="4031873" cy="707886"/>
          </a:xfrm>
          <a:prstGeom prst="rect">
            <a:avLst/>
          </a:prstGeom>
          <a:pattFill prst="pct5">
            <a:fgClr>
              <a:schemeClr val="tx2"/>
            </a:fgClr>
            <a:bgClr>
              <a:schemeClr val="bg1"/>
            </a:bgClr>
          </a:pattFill>
        </p:spPr>
        <p:txBody>
          <a:bodyPr wrap="none">
            <a:spAutoFit/>
          </a:bodyPr>
          <a:lstStyle/>
          <a:p>
            <a:pPr defTabSz="685800"/>
            <a:r>
              <a:rPr lang="zh-TW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民 數 記 </a:t>
            </a:r>
            <a:r>
              <a:rPr lang="en-US" altLang="zh-TW" sz="4000" dirty="0">
                <a:latin typeface="SimSun" panose="02010600030101010101" pitchFamily="2" charset="-122"/>
                <a:ea typeface="SimSun" panose="02010600030101010101" pitchFamily="2" charset="-122"/>
              </a:rPr>
              <a:t>21:8-9</a:t>
            </a:r>
            <a:endParaRPr lang="en-US" sz="4000" b="1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29C47B-9CDB-47C2-9D4A-EEED4EC4F5DD}"/>
              </a:ext>
            </a:extLst>
          </p:cNvPr>
          <p:cNvSpPr/>
          <p:nvPr/>
        </p:nvSpPr>
        <p:spPr>
          <a:xfrm>
            <a:off x="-30480" y="1219200"/>
            <a:ext cx="9144000" cy="489364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CN" sz="4800" b="1" baseline="30000" dirty="0">
                <a:latin typeface="SimSun" panose="02010600030101010101" pitchFamily="2" charset="-122"/>
                <a:ea typeface="SimSun" panose="02010600030101010101" pitchFamily="2" charset="-122"/>
              </a:rPr>
              <a:t>8 </a:t>
            </a:r>
            <a:r>
              <a:rPr lang="zh-CN" altLang="en-US" sz="4800" dirty="0">
                <a:latin typeface="SimSun" panose="02010600030101010101" pitchFamily="2" charset="-122"/>
                <a:ea typeface="SimSun" panose="02010600030101010101" pitchFamily="2" charset="-122"/>
              </a:rPr>
              <a:t>耶和华对摩西说：你制造一条火蛇，挂在杆子上；</a:t>
            </a:r>
            <a:endParaRPr lang="en-US" altLang="zh-CN" sz="48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r>
              <a:rPr lang="zh-CN" altLang="en-US" sz="4800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凡被咬的</a:t>
            </a:r>
            <a:r>
              <a:rPr lang="zh-CN" altLang="en-US" sz="4800" dirty="0">
                <a:latin typeface="SimSun" panose="02010600030101010101" pitchFamily="2" charset="-122"/>
                <a:ea typeface="SimSun" panose="02010600030101010101" pitchFamily="2" charset="-122"/>
              </a:rPr>
              <a:t>，</a:t>
            </a:r>
            <a:r>
              <a:rPr lang="zh-CN" altLang="en-US" sz="4800" b="1" u="sng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一望</a:t>
            </a:r>
            <a:r>
              <a:rPr lang="zh-CN" altLang="en-US" sz="4800" dirty="0">
                <a:latin typeface="SimSun" panose="02010600030101010101" pitchFamily="2" charset="-122"/>
                <a:ea typeface="SimSun" panose="02010600030101010101" pitchFamily="2" charset="-122"/>
              </a:rPr>
              <a:t>这蛇，</a:t>
            </a:r>
            <a:r>
              <a:rPr lang="zh-CN" altLang="en-US" sz="4800" b="1" u="sng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就必得活</a:t>
            </a:r>
            <a:r>
              <a:rPr lang="zh-CN" altLang="en-US" sz="4800" dirty="0">
                <a:latin typeface="SimSun" panose="02010600030101010101" pitchFamily="2" charset="-122"/>
                <a:ea typeface="SimSun" panose="02010600030101010101" pitchFamily="2" charset="-122"/>
              </a:rPr>
              <a:t>。</a:t>
            </a:r>
            <a:endParaRPr lang="en-US" altLang="zh-CN" sz="48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endParaRPr lang="zh-CN" altLang="en-US" sz="24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r>
              <a:rPr lang="en-US" altLang="zh-CN" sz="4800" b="1" baseline="30000" dirty="0">
                <a:latin typeface="SimSun" panose="02010600030101010101" pitchFamily="2" charset="-122"/>
                <a:ea typeface="SimSun" panose="02010600030101010101" pitchFamily="2" charset="-122"/>
              </a:rPr>
              <a:t>9 </a:t>
            </a:r>
            <a:r>
              <a:rPr lang="zh-CN" altLang="en-US" sz="4800" dirty="0">
                <a:latin typeface="SimSun" panose="02010600030101010101" pitchFamily="2" charset="-122"/>
                <a:ea typeface="SimSun" panose="02010600030101010101" pitchFamily="2" charset="-122"/>
              </a:rPr>
              <a:t>摩西便制造一条铜蛇，挂在杆子上；</a:t>
            </a:r>
            <a:r>
              <a:rPr lang="zh-CN" altLang="en-US" sz="4800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凡被蛇咬的</a:t>
            </a:r>
            <a:r>
              <a:rPr lang="zh-CN" altLang="en-US" sz="4800" dirty="0">
                <a:latin typeface="SimSun" panose="02010600030101010101" pitchFamily="2" charset="-122"/>
                <a:ea typeface="SimSun" panose="02010600030101010101" pitchFamily="2" charset="-122"/>
              </a:rPr>
              <a:t>，</a:t>
            </a:r>
            <a:r>
              <a:rPr lang="zh-CN" altLang="en-US" sz="4800" b="1" u="sng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一望</a:t>
            </a:r>
            <a:r>
              <a:rPr lang="zh-CN" altLang="en-US" sz="4800" dirty="0">
                <a:latin typeface="SimSun" panose="02010600030101010101" pitchFamily="2" charset="-122"/>
                <a:ea typeface="SimSun" panose="02010600030101010101" pitchFamily="2" charset="-122"/>
              </a:rPr>
              <a:t>这铜蛇</a:t>
            </a:r>
            <a:r>
              <a:rPr lang="zh-CN" altLang="en-US" sz="4800" b="1" u="sng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就活了</a:t>
            </a:r>
            <a:r>
              <a:rPr lang="zh-CN" altLang="en-US" sz="4800" dirty="0">
                <a:latin typeface="SimSun" panose="02010600030101010101" pitchFamily="2" charset="-122"/>
                <a:ea typeface="SimSun" panose="02010600030101010101" pitchFamily="2" charset="-122"/>
              </a:rPr>
              <a:t>。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12AEADF6-7F8A-4D10-A36F-85A7CA8E4649}"/>
              </a:ext>
            </a:extLst>
          </p:cNvPr>
          <p:cNvSpPr/>
          <p:nvPr/>
        </p:nvSpPr>
        <p:spPr>
          <a:xfrm>
            <a:off x="2990219" y="2667000"/>
            <a:ext cx="1406652" cy="1143000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E9B5764B-1F26-4364-93A7-5F1A5738D780}"/>
              </a:ext>
            </a:extLst>
          </p:cNvPr>
          <p:cNvSpPr/>
          <p:nvPr/>
        </p:nvSpPr>
        <p:spPr>
          <a:xfrm>
            <a:off x="4801493" y="4467506"/>
            <a:ext cx="1406652" cy="1143000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6D11895-B315-4BA1-95B3-0C80C21DBAF4}"/>
              </a:ext>
            </a:extLst>
          </p:cNvPr>
          <p:cNvCxnSpPr>
            <a:cxnSpLocks/>
            <a:stCxn id="2" idx="5"/>
          </p:cNvCxnSpPr>
          <p:nvPr/>
        </p:nvCxnSpPr>
        <p:spPr>
          <a:xfrm>
            <a:off x="4190872" y="3642612"/>
            <a:ext cx="704347" cy="1081788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1978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altLang="zh-CN" sz="5400" b="1" dirty="0">
                <a:solidFill>
                  <a:srgbClr val="FFFF00"/>
                </a:solidFill>
                <a:latin typeface="+mj-ea"/>
              </a:rPr>
            </a:br>
            <a:r>
              <a:rPr lang="en-US" altLang="zh-CN" sz="5400" b="1" dirty="0">
                <a:solidFill>
                  <a:srgbClr val="FFFF00"/>
                </a:solidFill>
                <a:latin typeface="+mj-ea"/>
              </a:rPr>
              <a:t> </a:t>
            </a:r>
            <a:r>
              <a:rPr lang="zh-CN" altLang="en-US" sz="5400" dirty="0">
                <a:latin typeface="+mj-ea"/>
              </a:rPr>
              <a:t>宝座前</a:t>
            </a:r>
            <a:r>
              <a:rPr lang="zh-TW" altLang="en-US" sz="5400" dirty="0">
                <a:latin typeface="+mj-ea"/>
              </a:rPr>
              <a:t>的生命和生活</a:t>
            </a:r>
            <a:br>
              <a:rPr lang="en-US" sz="5400" b="1" dirty="0">
                <a:solidFill>
                  <a:srgbClr val="FFFF00"/>
                </a:solidFill>
                <a:latin typeface="+mj-ea"/>
              </a:rPr>
            </a:br>
            <a:endParaRPr lang="en-US" sz="5400" dirty="0"/>
          </a:p>
        </p:txBody>
      </p:sp>
      <p:sp>
        <p:nvSpPr>
          <p:cNvPr id="3" name="Subtitle 2"/>
          <p:cNvSpPr>
            <a:spLocks noGrp="1"/>
          </p:cNvSpPr>
          <p:nvPr>
            <p:ph sz="half" idx="1"/>
          </p:nvPr>
        </p:nvSpPr>
        <p:spPr>
          <a:xfrm>
            <a:off x="838200" y="3083415"/>
            <a:ext cx="3357899" cy="2888189"/>
          </a:xfrm>
          <a:solidFill>
            <a:srgbClr val="00B0F0"/>
          </a:solidFill>
          <a:ln>
            <a:solidFill>
              <a:srgbClr val="00B0F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zh-CN" sz="54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4800" b="1" dirty="0"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r>
              <a:rPr lang="zh-CN" altLang="en-US" sz="4800" b="1" dirty="0">
                <a:solidFill>
                  <a:srgbClr val="FFFF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進到幔内</a:t>
            </a:r>
            <a:endParaRPr lang="en-US" sz="4800" dirty="0">
              <a:solidFill>
                <a:srgbClr val="FFFF00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413D0B6-F31C-411F-B7C4-9217CC28379D}"/>
              </a:ext>
            </a:extLst>
          </p:cNvPr>
          <p:cNvSpPr/>
          <p:nvPr/>
        </p:nvSpPr>
        <p:spPr>
          <a:xfrm>
            <a:off x="1717548" y="5176023"/>
            <a:ext cx="5715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800" dirty="0"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endParaRPr lang="en-US" sz="4800" dirty="0">
              <a:solidFill>
                <a:schemeClr val="tx2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FD1608A7-04ED-414D-95F5-3DFCA5BF4506}"/>
              </a:ext>
            </a:extLst>
          </p:cNvPr>
          <p:cNvSpPr txBox="1">
            <a:spLocks/>
          </p:cNvSpPr>
          <p:nvPr/>
        </p:nvSpPr>
        <p:spPr>
          <a:xfrm>
            <a:off x="4800600" y="3083415"/>
            <a:ext cx="3357899" cy="2888189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altLang="zh-CN" sz="54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4800" b="1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r>
              <a:rPr lang="zh-CN" altLang="en-US" sz="4800" b="1" dirty="0">
                <a:solidFill>
                  <a:srgbClr val="FFFF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出到營外</a:t>
            </a:r>
            <a:endParaRPr lang="en-US" sz="4800" dirty="0">
              <a:solidFill>
                <a:srgbClr val="FFFF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679986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Dn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B29C47B-9CDB-47C2-9D4A-EEED4EC4F5DD}"/>
              </a:ext>
            </a:extLst>
          </p:cNvPr>
          <p:cNvSpPr/>
          <p:nvPr/>
        </p:nvSpPr>
        <p:spPr>
          <a:xfrm>
            <a:off x="76200" y="76200"/>
            <a:ext cx="9025128" cy="661719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TW" altLang="en-US" sz="3200" u="sng" dirty="0">
                <a:latin typeface="SimSun" panose="02010600030101010101" pitchFamily="2" charset="-122"/>
                <a:ea typeface="SimSun" panose="02010600030101010101" pitchFamily="2" charset="-122"/>
              </a:rPr>
              <a:t>約 翰 福 音 </a:t>
            </a:r>
            <a:r>
              <a:rPr lang="en-US" altLang="zh-TW" sz="3200" u="sng" dirty="0">
                <a:latin typeface="SimSun" panose="02010600030101010101" pitchFamily="2" charset="-122"/>
                <a:ea typeface="SimSun" panose="02010600030101010101" pitchFamily="2" charset="-122"/>
              </a:rPr>
              <a:t>3:13 </a:t>
            </a:r>
          </a:p>
          <a:p>
            <a:r>
              <a:rPr lang="en-US" sz="4000" b="1" baseline="30000" dirty="0">
                <a:latin typeface="SimSun" panose="02010600030101010101" pitchFamily="2" charset="-122"/>
                <a:ea typeface="SimSun" panose="02010600030101010101" pitchFamily="2" charset="-122"/>
              </a:rPr>
              <a:t>13 </a:t>
            </a:r>
            <a:r>
              <a:rPr lang="zh-TW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除了</a:t>
            </a:r>
            <a:r>
              <a:rPr lang="zh-TW" altLang="en-US" sz="40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从天降下</a:t>
            </a:r>
            <a:r>
              <a:rPr lang="zh-TW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、</a:t>
            </a:r>
            <a:r>
              <a:rPr lang="zh-TW" altLang="en-US" sz="4000" b="1" u="sng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仍旧在天</a:t>
            </a:r>
            <a:r>
              <a:rPr lang="zh-TW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的人子， 没有人升过天。</a:t>
            </a:r>
            <a:endParaRPr lang="en-US" altLang="zh-TW" sz="40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endParaRPr lang="en-US" altLang="zh-TW" sz="20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r>
              <a:rPr lang="zh-TW" altLang="en-US" sz="3200" u="sng" dirty="0">
                <a:latin typeface="SimSun" panose="02010600030101010101" pitchFamily="2" charset="-122"/>
                <a:ea typeface="SimSun" panose="02010600030101010101" pitchFamily="2" charset="-122"/>
              </a:rPr>
              <a:t>約 翰 福 音 </a:t>
            </a:r>
            <a:r>
              <a:rPr lang="en-US" altLang="zh-TW" sz="3200" u="sng" dirty="0">
                <a:latin typeface="SimSun" panose="02010600030101010101" pitchFamily="2" charset="-122"/>
                <a:ea typeface="SimSun" panose="02010600030101010101" pitchFamily="2" charset="-122"/>
              </a:rPr>
              <a:t>1:18 </a:t>
            </a:r>
          </a:p>
          <a:p>
            <a:r>
              <a:rPr lang="en-US" sz="4000" b="1" baseline="30000" dirty="0">
                <a:latin typeface="SimSun" panose="02010600030101010101" pitchFamily="2" charset="-122"/>
                <a:ea typeface="SimSun" panose="02010600030101010101" pitchFamily="2" charset="-122"/>
              </a:rPr>
              <a:t>18 </a:t>
            </a:r>
            <a:r>
              <a:rPr lang="zh-TW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从来没有人看见神，只有</a:t>
            </a:r>
            <a:r>
              <a:rPr lang="zh-TW" altLang="en-US" sz="40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在父怀里的独生子</a:t>
            </a:r>
            <a:r>
              <a:rPr lang="zh-TW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将他表明出来。</a:t>
            </a:r>
            <a:endParaRPr lang="en-US" altLang="zh-TW" sz="40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endParaRPr lang="en-US" altLang="zh-TW" sz="20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r>
              <a:rPr lang="en-US" sz="4000" b="1" baseline="30000" dirty="0">
                <a:latin typeface="SimSun" panose="02010600030101010101" pitchFamily="2" charset="-122"/>
                <a:ea typeface="SimSun" panose="02010600030101010101" pitchFamily="2" charset="-122"/>
              </a:rPr>
              <a:t>18 </a:t>
            </a:r>
            <a:r>
              <a:rPr lang="en-US" sz="4000" b="1" dirty="0">
                <a:latin typeface="SimSun" panose="02010600030101010101" pitchFamily="2" charset="-122"/>
                <a:ea typeface="SimSun" panose="02010600030101010101" pitchFamily="2" charset="-122"/>
              </a:rPr>
              <a:t>No one has seen God at any time; the only begotten God </a:t>
            </a:r>
            <a:r>
              <a:rPr lang="en-US" sz="40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who </a:t>
            </a:r>
            <a:r>
              <a:rPr lang="en-US" sz="4000" b="1" u="sng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is</a:t>
            </a:r>
            <a:r>
              <a:rPr lang="en-US" sz="40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in the bosom</a:t>
            </a:r>
            <a:r>
              <a:rPr lang="en-US" sz="4000" b="1" dirty="0">
                <a:latin typeface="SimSun" panose="02010600030101010101" pitchFamily="2" charset="-122"/>
                <a:ea typeface="SimSun" panose="02010600030101010101" pitchFamily="2" charset="-122"/>
              </a:rPr>
              <a:t> of the Father, He has explained </a:t>
            </a:r>
            <a:r>
              <a:rPr lang="en-US" sz="4000" b="1" i="1" dirty="0">
                <a:latin typeface="SimSun" panose="02010600030101010101" pitchFamily="2" charset="-122"/>
                <a:ea typeface="SimSun" panose="02010600030101010101" pitchFamily="2" charset="-122"/>
              </a:rPr>
              <a:t>Him</a:t>
            </a:r>
            <a:r>
              <a:rPr lang="en-US" sz="4000" b="1" dirty="0">
                <a:latin typeface="SimSun" panose="02010600030101010101" pitchFamily="2" charset="-122"/>
                <a:ea typeface="SimSun" panose="02010600030101010101" pitchFamily="2" charset="-122"/>
              </a:rPr>
              <a:t>.</a:t>
            </a:r>
            <a:endParaRPr lang="zh-TW" altLang="en-US" sz="4000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8F6397A-1FFA-4076-B987-40CF652BC501}"/>
              </a:ext>
            </a:extLst>
          </p:cNvPr>
          <p:cNvSpPr/>
          <p:nvPr/>
        </p:nvSpPr>
        <p:spPr>
          <a:xfrm>
            <a:off x="6598920" y="4800600"/>
            <a:ext cx="868680" cy="762000"/>
          </a:xfrm>
          <a:prstGeom prst="ellipse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823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Dn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B29C47B-9CDB-47C2-9D4A-EEED4EC4F5DD}"/>
              </a:ext>
            </a:extLst>
          </p:cNvPr>
          <p:cNvSpPr/>
          <p:nvPr/>
        </p:nvSpPr>
        <p:spPr>
          <a:xfrm>
            <a:off x="76200" y="76200"/>
            <a:ext cx="9067800" cy="674030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TW" altLang="en-US" sz="3200" u="sng" dirty="0">
                <a:latin typeface="SimSun" panose="02010600030101010101" pitchFamily="2" charset="-122"/>
                <a:ea typeface="SimSun" panose="02010600030101010101" pitchFamily="2" charset="-122"/>
              </a:rPr>
              <a:t>約翰福音</a:t>
            </a:r>
            <a:endParaRPr lang="en-US" altLang="zh-TW" sz="3200" u="sng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r>
              <a:rPr lang="en-US" sz="4000" b="1" baseline="30000" dirty="0">
                <a:latin typeface="SimSun" panose="02010600030101010101" pitchFamily="2" charset="-122"/>
                <a:ea typeface="SimSun" panose="02010600030101010101" pitchFamily="2" charset="-122"/>
              </a:rPr>
              <a:t>14:10 </a:t>
            </a:r>
            <a:r>
              <a:rPr lang="zh-TW" altLang="en-US" sz="4000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我在父</a:t>
            </a:r>
            <a:r>
              <a:rPr lang="zh-TW" altLang="en-US" sz="4000" u="sng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里面</a:t>
            </a:r>
            <a:r>
              <a:rPr lang="zh-TW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，</a:t>
            </a:r>
            <a:r>
              <a:rPr lang="zh-TW" altLang="en-US" sz="4000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父在我</a:t>
            </a:r>
            <a:r>
              <a:rPr lang="zh-TW" altLang="en-US" sz="4000" u="sng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里面</a:t>
            </a:r>
            <a:r>
              <a:rPr lang="zh-TW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，你不信麽？</a:t>
            </a:r>
            <a:r>
              <a:rPr lang="zh-TW" altLang="en-US" sz="4000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我对你们所</a:t>
            </a:r>
            <a:r>
              <a:rPr lang="zh-TW" altLang="en-US" sz="4000" b="1" u="sng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说</a:t>
            </a:r>
            <a:r>
              <a:rPr lang="zh-TW" altLang="en-US" sz="4000" u="sng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的话</a:t>
            </a:r>
            <a:r>
              <a:rPr lang="zh-TW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，</a:t>
            </a:r>
            <a:r>
              <a:rPr lang="zh-TW" altLang="en-US" sz="4000" u="sng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不是凭着自己</a:t>
            </a:r>
            <a:r>
              <a:rPr lang="zh-TW" altLang="en-US" sz="4000" b="1" u="sng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说</a:t>
            </a:r>
            <a:r>
              <a:rPr lang="zh-TW" altLang="en-US" sz="4000" u="sng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的</a:t>
            </a:r>
            <a:r>
              <a:rPr lang="zh-TW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，乃是</a:t>
            </a:r>
            <a:r>
              <a:rPr lang="zh-TW" altLang="en-US" sz="4000" u="sng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住在我里面的父</a:t>
            </a:r>
            <a:r>
              <a:rPr lang="zh-TW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做他自己的事。</a:t>
            </a:r>
          </a:p>
          <a:p>
            <a:r>
              <a:rPr lang="en-US" sz="4000" b="1" baseline="30000" dirty="0">
                <a:latin typeface="SimSun" panose="02010600030101010101" pitchFamily="2" charset="-122"/>
                <a:ea typeface="SimSun" panose="02010600030101010101" pitchFamily="2" charset="-122"/>
              </a:rPr>
              <a:t>5:19 </a:t>
            </a:r>
            <a:r>
              <a:rPr lang="zh-TW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耶稣对他们说：我实实在在的告诉你们，子凭着自己</a:t>
            </a:r>
            <a:r>
              <a:rPr lang="zh-TW" altLang="en-US" sz="4000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不能</a:t>
            </a:r>
            <a:r>
              <a:rPr lang="zh-TW" altLang="en-US" sz="4000" b="1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做</a:t>
            </a:r>
            <a:r>
              <a:rPr lang="zh-TW" altLang="en-US" sz="4000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甚麽</a:t>
            </a:r>
            <a:r>
              <a:rPr lang="zh-TW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，惟有</a:t>
            </a:r>
            <a:endParaRPr lang="en-US" altLang="zh-TW" sz="40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r>
              <a:rPr lang="zh-TW" altLang="en-US" sz="4000" b="1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看见</a:t>
            </a:r>
            <a:r>
              <a:rPr lang="zh-TW" altLang="en-US" sz="4000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父所做的</a:t>
            </a:r>
            <a:r>
              <a:rPr lang="zh-TW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，</a:t>
            </a:r>
            <a:r>
              <a:rPr lang="zh-TW" altLang="en-US" sz="4000" u="sng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子才能做</a:t>
            </a:r>
            <a:r>
              <a:rPr lang="zh-TW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；父所做的事，子也照样做。</a:t>
            </a:r>
            <a:endParaRPr lang="en-US" altLang="zh-TW" sz="4000" u="sng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r>
              <a:rPr lang="en-US" sz="4000" b="1" baseline="30000" dirty="0">
                <a:latin typeface="SimSun" panose="02010600030101010101" pitchFamily="2" charset="-122"/>
                <a:ea typeface="SimSun" panose="02010600030101010101" pitchFamily="2" charset="-122"/>
              </a:rPr>
              <a:t>14:20 </a:t>
            </a:r>
            <a:r>
              <a:rPr lang="zh-TW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到那日，你们就知道</a:t>
            </a:r>
            <a:r>
              <a:rPr lang="zh-TW" altLang="en-US" sz="4000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我在父里面</a:t>
            </a:r>
            <a:r>
              <a:rPr lang="zh-TW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，</a:t>
            </a:r>
            <a:endParaRPr lang="en-US" altLang="zh-TW" sz="40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r>
              <a:rPr lang="zh-TW" altLang="en-US" sz="4000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你们在我里面</a:t>
            </a:r>
            <a:r>
              <a:rPr lang="zh-TW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，</a:t>
            </a:r>
            <a:r>
              <a:rPr lang="zh-TW" altLang="en-US" sz="4000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我也在你们里面</a:t>
            </a:r>
            <a:r>
              <a:rPr lang="zh-TW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。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216D7877-4F8F-4236-A4CD-3C18AEBAA8D6}"/>
              </a:ext>
            </a:extLst>
          </p:cNvPr>
          <p:cNvSpPr/>
          <p:nvPr/>
        </p:nvSpPr>
        <p:spPr>
          <a:xfrm>
            <a:off x="3581400" y="1219200"/>
            <a:ext cx="838200" cy="685800"/>
          </a:xfrm>
          <a:prstGeom prst="ellipse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CD5237D-B35F-4395-98E2-590C5FD62F0B}"/>
              </a:ext>
            </a:extLst>
          </p:cNvPr>
          <p:cNvSpPr/>
          <p:nvPr/>
        </p:nvSpPr>
        <p:spPr>
          <a:xfrm>
            <a:off x="5105400" y="3657600"/>
            <a:ext cx="838200" cy="685800"/>
          </a:xfrm>
          <a:prstGeom prst="ellipse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05A5A0F-0E9B-4733-AB02-89E772D63312}"/>
              </a:ext>
            </a:extLst>
          </p:cNvPr>
          <p:cNvCxnSpPr>
            <a:cxnSpLocks/>
            <a:stCxn id="2" idx="5"/>
            <a:endCxn id="6" idx="0"/>
          </p:cNvCxnSpPr>
          <p:nvPr/>
        </p:nvCxnSpPr>
        <p:spPr>
          <a:xfrm>
            <a:off x="4296848" y="1804567"/>
            <a:ext cx="1227652" cy="1853033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4958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Dn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B29C47B-9CDB-47C2-9D4A-EEED4EC4F5DD}"/>
              </a:ext>
            </a:extLst>
          </p:cNvPr>
          <p:cNvSpPr/>
          <p:nvPr/>
        </p:nvSpPr>
        <p:spPr>
          <a:xfrm>
            <a:off x="76200" y="76200"/>
            <a:ext cx="9025128" cy="65556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TW" altLang="en-US" sz="3600" u="sng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歌林多後書 </a:t>
            </a:r>
            <a:r>
              <a:rPr lang="en-US" altLang="zh-TW" sz="3600" u="sng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3:18 </a:t>
            </a:r>
          </a:p>
          <a:p>
            <a:r>
              <a:rPr lang="en-US" sz="4400" b="1" baseline="300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18 </a:t>
            </a:r>
            <a:r>
              <a:rPr lang="zh-TW" altLang="en-US" sz="44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我们众人既然</a:t>
            </a:r>
            <a:r>
              <a:rPr lang="zh-TW" altLang="en-US" sz="4400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敞着脸</a:t>
            </a:r>
            <a:r>
              <a:rPr lang="zh-TW" altLang="en-US" sz="44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得以</a:t>
            </a:r>
            <a:r>
              <a:rPr lang="zh-TW" altLang="en-US" sz="4400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看见主的荣光</a:t>
            </a:r>
            <a:r>
              <a:rPr lang="zh-TW" altLang="en-US" sz="44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，好像从镜子里返照，</a:t>
            </a:r>
            <a:r>
              <a:rPr lang="zh-TW" altLang="en-US" sz="4400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就变成主的形状</a:t>
            </a:r>
            <a:r>
              <a:rPr lang="zh-TW" altLang="en-US" sz="44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，</a:t>
            </a:r>
            <a:r>
              <a:rPr lang="zh-TW" altLang="en-US" sz="4400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荣上加荣</a:t>
            </a:r>
            <a:r>
              <a:rPr lang="zh-TW" altLang="en-US" sz="44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，</a:t>
            </a:r>
            <a:endParaRPr lang="en-US" altLang="zh-TW" sz="4400" dirty="0">
              <a:solidFill>
                <a:srgbClr val="002060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r>
              <a:rPr lang="zh-TW" altLang="en-US" sz="44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如同从</a:t>
            </a:r>
            <a:r>
              <a:rPr lang="zh-TW" altLang="en-US" sz="4400" u="sng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主的灵</a:t>
            </a:r>
            <a:r>
              <a:rPr lang="zh-TW" altLang="en-US" sz="4400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变成的</a:t>
            </a:r>
            <a:r>
              <a:rPr lang="zh-TW" altLang="en-US" sz="44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。</a:t>
            </a:r>
          </a:p>
          <a:p>
            <a:endParaRPr lang="en-US" altLang="zh-TW" sz="4000" dirty="0">
              <a:solidFill>
                <a:srgbClr val="002060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r>
              <a:rPr lang="zh-TW" altLang="en-US" sz="3600" u="sng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歌林多後書 </a:t>
            </a:r>
            <a:r>
              <a:rPr lang="en-US" altLang="zh-TW" sz="3600" u="sng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4:6 </a:t>
            </a:r>
          </a:p>
          <a:p>
            <a:r>
              <a:rPr lang="en-US" sz="4400" b="1" baseline="300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6 </a:t>
            </a:r>
            <a:r>
              <a:rPr lang="zh-TW" altLang="en-US" sz="44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那吩咐</a:t>
            </a:r>
            <a:r>
              <a:rPr lang="zh-TW" altLang="en-US" sz="4400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光从黑暗里照出来</a:t>
            </a:r>
            <a:r>
              <a:rPr lang="zh-TW" altLang="en-US" sz="44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的神，已经</a:t>
            </a:r>
            <a:r>
              <a:rPr lang="zh-TW" altLang="en-US" sz="4400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照在我们心里</a:t>
            </a:r>
            <a:r>
              <a:rPr lang="zh-TW" altLang="en-US" sz="44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，叫我们得知</a:t>
            </a:r>
            <a:r>
              <a:rPr lang="zh-TW" altLang="en-US" sz="4400" u="sng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神荣耀的光</a:t>
            </a:r>
            <a:r>
              <a:rPr lang="zh-TW" altLang="en-US" sz="4400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显在</a:t>
            </a:r>
            <a:r>
              <a:rPr lang="zh-TW" altLang="en-US" sz="4400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耶稣基督的面</a:t>
            </a:r>
            <a:r>
              <a:rPr lang="zh-TW" altLang="en-US" sz="4400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上</a:t>
            </a:r>
            <a:r>
              <a:rPr lang="zh-TW" altLang="en-US" sz="44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860205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0242" y="2733709"/>
            <a:ext cx="5433358" cy="1076291"/>
          </a:xfrm>
        </p:spPr>
        <p:txBody>
          <a:bodyPr/>
          <a:lstStyle/>
          <a:p>
            <a:r>
              <a:rPr lang="zh-CN" sz="5400" dirty="0"/>
              <a:t>谦卑</a:t>
            </a:r>
            <a:r>
              <a:rPr lang="en-US" altLang="zh-CN" sz="5400" dirty="0"/>
              <a:t> Humility</a:t>
            </a:r>
            <a:endParaRPr lang="en-US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262158" y="2959020"/>
            <a:ext cx="1272242" cy="939960"/>
          </a:xfrm>
        </p:spPr>
        <p:txBody>
          <a:bodyPr>
            <a:normAutofit/>
          </a:bodyPr>
          <a:lstStyle/>
          <a:p>
            <a:r>
              <a:rPr lang="en-US" altLang="zh-CN" sz="5400" dirty="0"/>
              <a:t>(6)</a:t>
            </a:r>
            <a:endParaRPr lang="en-US" sz="54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CFC1D7D-CB84-46BA-8772-BF42E12A2E6B}"/>
              </a:ext>
            </a:extLst>
          </p:cNvPr>
          <p:cNvSpPr/>
          <p:nvPr/>
        </p:nvSpPr>
        <p:spPr>
          <a:xfrm>
            <a:off x="1828800" y="509845"/>
            <a:ext cx="62144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宝座前</a:t>
            </a:r>
            <a:r>
              <a:rPr kumimoji="0" lang="zh-TW" alt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新細明體" panose="02020500000000000000" pitchFamily="18" charset="-120"/>
                <a:ea typeface="新細明體" panose="02020500000000000000" pitchFamily="18" charset="-120"/>
                <a:cs typeface="+mn-cs"/>
              </a:rPr>
              <a:t>的生命和生活</a:t>
            </a: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5059222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2223</TotalTime>
  <Words>163</Words>
  <Application>Microsoft Office PowerPoint</Application>
  <PresentationFormat>On-screen Show (4:3)</PresentationFormat>
  <Paragraphs>81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新細明體</vt:lpstr>
      <vt:lpstr>SimSun</vt:lpstr>
      <vt:lpstr>SimSun</vt:lpstr>
      <vt:lpstr>Arial</vt:lpstr>
      <vt:lpstr>Calibri</vt:lpstr>
      <vt:lpstr>Calibri Light</vt:lpstr>
      <vt:lpstr>Trebuchet MS</vt:lpstr>
      <vt:lpstr>Berlin</vt:lpstr>
      <vt:lpstr>Office Theme</vt:lpstr>
      <vt:lpstr>谦卑 Humility</vt:lpstr>
      <vt:lpstr>PowerPoint Presentation</vt:lpstr>
      <vt:lpstr>PowerPoint Presentation</vt:lpstr>
      <vt:lpstr>PowerPoint Presentation</vt:lpstr>
      <vt:lpstr>宝座前的生命和生活</vt:lpstr>
      <vt:lpstr>PowerPoint Presentation</vt:lpstr>
      <vt:lpstr>PowerPoint Presentation</vt:lpstr>
      <vt:lpstr>重生  Born Again</vt:lpstr>
      <vt:lpstr>PowerPoint Presentation</vt:lpstr>
      <vt:lpstr>PowerPoint Presentation</vt:lpstr>
      <vt:lpstr>如何能重生呢？</vt:lpstr>
      <vt:lpstr>PowerPoint Presentation</vt:lpstr>
      <vt:lpstr>  宝座前的生命和生活 </vt:lpstr>
      <vt:lpstr>PowerPoint Presentation</vt:lpstr>
      <vt:lpstr>PowerPoint Presentation</vt:lpstr>
      <vt:lpstr>PowerPoint Presentation</vt:lpstr>
      <vt:lpstr>谦卑 Humility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谦卑 1</dc:title>
  <dc:creator>Paul Chen</dc:creator>
  <cp:lastModifiedBy>Francis Neiman</cp:lastModifiedBy>
  <cp:revision>125</cp:revision>
  <cp:lastPrinted>2018-11-25T16:41:25Z</cp:lastPrinted>
  <dcterms:created xsi:type="dcterms:W3CDTF">2016-09-03T18:23:09Z</dcterms:created>
  <dcterms:modified xsi:type="dcterms:W3CDTF">2018-11-25T16:44:58Z</dcterms:modified>
</cp:coreProperties>
</file>